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Default Extension="wdp" ContentType="image/vnd.ms-photo"/>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00" r:id="rId2"/>
    <p:sldId id="297" r:id="rId3"/>
    <p:sldId id="421" r:id="rId4"/>
    <p:sldId id="422" r:id="rId5"/>
    <p:sldId id="298" r:id="rId6"/>
    <p:sldId id="423" r:id="rId7"/>
    <p:sldId id="424" r:id="rId8"/>
    <p:sldId id="427" r:id="rId9"/>
    <p:sldId id="425" r:id="rId10"/>
    <p:sldId id="426" r:id="rId11"/>
    <p:sldId id="428" r:id="rId12"/>
    <p:sldId id="302" r:id="rId13"/>
    <p:sldId id="429" r:id="rId14"/>
    <p:sldId id="430" r:id="rId15"/>
    <p:sldId id="329" r:id="rId16"/>
    <p:sldId id="328" r:id="rId17"/>
    <p:sldId id="327" r:id="rId18"/>
    <p:sldId id="326" r:id="rId19"/>
    <p:sldId id="338" r:id="rId20"/>
    <p:sldId id="325" r:id="rId21"/>
    <p:sldId id="455" r:id="rId22"/>
    <p:sldId id="456" r:id="rId23"/>
    <p:sldId id="457" r:id="rId24"/>
    <p:sldId id="330" r:id="rId25"/>
    <p:sldId id="459" r:id="rId26"/>
    <p:sldId id="331" r:id="rId27"/>
    <p:sldId id="332" r:id="rId28"/>
    <p:sldId id="333" r:id="rId29"/>
    <p:sldId id="334" r:id="rId30"/>
    <p:sldId id="458" r:id="rId31"/>
    <p:sldId id="484" r:id="rId32"/>
    <p:sldId id="488" r:id="rId33"/>
    <p:sldId id="487" r:id="rId34"/>
    <p:sldId id="501" r:id="rId35"/>
    <p:sldId id="502" r:id="rId36"/>
    <p:sldId id="503" r:id="rId37"/>
    <p:sldId id="504" r:id="rId38"/>
    <p:sldId id="505" r:id="rId39"/>
    <p:sldId id="335" r:id="rId40"/>
    <p:sldId id="336" r:id="rId41"/>
    <p:sldId id="339" r:id="rId42"/>
    <p:sldId id="340" r:id="rId43"/>
    <p:sldId id="341" r:id="rId44"/>
    <p:sldId id="337" r:id="rId45"/>
    <p:sldId id="324" r:id="rId46"/>
    <p:sldId id="323" r:id="rId47"/>
    <p:sldId id="322" r:id="rId48"/>
    <p:sldId id="321" r:id="rId49"/>
    <p:sldId id="352" r:id="rId50"/>
    <p:sldId id="353" r:id="rId51"/>
    <p:sldId id="355" r:id="rId52"/>
    <p:sldId id="354" r:id="rId53"/>
    <p:sldId id="356" r:id="rId54"/>
    <p:sldId id="357" r:id="rId55"/>
    <p:sldId id="358" r:id="rId56"/>
    <p:sldId id="359" r:id="rId57"/>
    <p:sldId id="360" r:id="rId58"/>
    <p:sldId id="361" r:id="rId59"/>
    <p:sldId id="362" r:id="rId60"/>
    <p:sldId id="363" r:id="rId61"/>
    <p:sldId id="364" r:id="rId62"/>
    <p:sldId id="365" r:id="rId63"/>
    <p:sldId id="366" r:id="rId64"/>
    <p:sldId id="473" r:id="rId65"/>
    <p:sldId id="506" r:id="rId66"/>
    <p:sldId id="474" r:id="rId67"/>
    <p:sldId id="320" r:id="rId68"/>
    <p:sldId id="368" r:id="rId69"/>
    <p:sldId id="372" r:id="rId70"/>
    <p:sldId id="373" r:id="rId71"/>
    <p:sldId id="434" r:id="rId72"/>
    <p:sldId id="369" r:id="rId73"/>
    <p:sldId id="375" r:id="rId74"/>
    <p:sldId id="374" r:id="rId75"/>
    <p:sldId id="435" r:id="rId76"/>
    <p:sldId id="436" r:id="rId77"/>
    <p:sldId id="437" r:id="rId78"/>
    <p:sldId id="438" r:id="rId79"/>
    <p:sldId id="439" r:id="rId80"/>
    <p:sldId id="440" r:id="rId81"/>
    <p:sldId id="441" r:id="rId82"/>
    <p:sldId id="384" r:id="rId83"/>
    <p:sldId id="460" r:id="rId84"/>
    <p:sldId id="471" r:id="rId85"/>
    <p:sldId id="376" r:id="rId86"/>
    <p:sldId id="442" r:id="rId87"/>
    <p:sldId id="377" r:id="rId88"/>
    <p:sldId id="378" r:id="rId89"/>
    <p:sldId id="379" r:id="rId90"/>
    <p:sldId id="382" r:id="rId91"/>
    <p:sldId id="383" r:id="rId92"/>
    <p:sldId id="446" r:id="rId93"/>
    <p:sldId id="380" r:id="rId94"/>
    <p:sldId id="381" r:id="rId95"/>
    <p:sldId id="343" r:id="rId96"/>
    <p:sldId id="344" r:id="rId97"/>
    <p:sldId id="443" r:id="rId98"/>
    <p:sldId id="385" r:id="rId99"/>
    <p:sldId id="386" r:id="rId100"/>
    <p:sldId id="387" r:id="rId101"/>
    <p:sldId id="388" r:id="rId102"/>
    <p:sldId id="389" r:id="rId103"/>
    <p:sldId id="454" r:id="rId104"/>
    <p:sldId id="390" r:id="rId105"/>
    <p:sldId id="394" r:id="rId106"/>
    <p:sldId id="395" r:id="rId107"/>
    <p:sldId id="396" r:id="rId108"/>
    <p:sldId id="397" r:id="rId109"/>
    <p:sldId id="398" r:id="rId110"/>
    <p:sldId id="399" r:id="rId111"/>
    <p:sldId id="391" r:id="rId112"/>
    <p:sldId id="447" r:id="rId113"/>
    <p:sldId id="400" r:id="rId114"/>
    <p:sldId id="401" r:id="rId115"/>
    <p:sldId id="402" r:id="rId116"/>
    <p:sldId id="478" r:id="rId117"/>
    <p:sldId id="479" r:id="rId118"/>
    <p:sldId id="480" r:id="rId119"/>
    <p:sldId id="392" r:id="rId120"/>
    <p:sldId id="345" r:id="rId121"/>
    <p:sldId id="404" r:id="rId122"/>
    <p:sldId id="409" r:id="rId123"/>
    <p:sldId id="406" r:id="rId124"/>
    <p:sldId id="407" r:id="rId125"/>
    <p:sldId id="408" r:id="rId126"/>
    <p:sldId id="410" r:id="rId127"/>
    <p:sldId id="483" r:id="rId128"/>
    <p:sldId id="412" r:id="rId129"/>
    <p:sldId id="413" r:id="rId130"/>
    <p:sldId id="431" r:id="rId131"/>
    <p:sldId id="432" r:id="rId132"/>
    <p:sldId id="433" r:id="rId133"/>
    <p:sldId id="319" r:id="rId134"/>
    <p:sldId id="508" r:id="rId135"/>
    <p:sldId id="417" r:id="rId136"/>
    <p:sldId id="414" r:id="rId137"/>
    <p:sldId id="418" r:id="rId138"/>
    <p:sldId id="444" r:id="rId139"/>
    <p:sldId id="419" r:id="rId140"/>
    <p:sldId id="420" r:id="rId141"/>
    <p:sldId id="448" r:id="rId142"/>
    <p:sldId id="482" r:id="rId143"/>
    <p:sldId id="464" r:id="rId144"/>
    <p:sldId id="475" r:id="rId145"/>
    <p:sldId id="477" r:id="rId146"/>
    <p:sldId id="476" r:id="rId147"/>
    <p:sldId id="465" r:id="rId148"/>
    <p:sldId id="498" r:id="rId149"/>
    <p:sldId id="467" r:id="rId150"/>
    <p:sldId id="468" r:id="rId151"/>
    <p:sldId id="489" r:id="rId152"/>
    <p:sldId id="492" r:id="rId153"/>
    <p:sldId id="490" r:id="rId154"/>
    <p:sldId id="491" r:id="rId155"/>
    <p:sldId id="493" r:id="rId156"/>
    <p:sldId id="469" r:id="rId157"/>
    <p:sldId id="481" r:id="rId158"/>
    <p:sldId id="495" r:id="rId159"/>
    <p:sldId id="496" r:id="rId160"/>
    <p:sldId id="470" r:id="rId161"/>
    <p:sldId id="494" r:id="rId162"/>
    <p:sldId id="351" r:id="rId163"/>
    <p:sldId id="449" r:id="rId164"/>
    <p:sldId id="452" r:id="rId165"/>
    <p:sldId id="510" r:id="rId166"/>
    <p:sldId id="511" r:id="rId167"/>
    <p:sldId id="301" r:id="rId168"/>
    <p:sldId id="497" r:id="rId169"/>
    <p:sldId id="509" r:id="rId170"/>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339933"/>
    <a:srgbClr val="0070C0"/>
    <a:srgbClr val="FF5050"/>
    <a:srgbClr val="99CC00"/>
    <a:srgbClr val="A6A6A6"/>
    <a:srgbClr val="000000"/>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60" d="100"/>
          <a:sy n="60" d="100"/>
        </p:scale>
        <p:origin x="-979" y="-62"/>
      </p:cViewPr>
      <p:guideLst>
        <p:guide orient="horz" pos="2160"/>
        <p:guide pos="2880"/>
      </p:guideLst>
    </p:cSldViewPr>
  </p:slideViewPr>
  <p:outlineViewPr>
    <p:cViewPr>
      <p:scale>
        <a:sx n="33" d="100"/>
        <a:sy n="33" d="100"/>
      </p:scale>
      <p:origin x="0" y="1152"/>
    </p:cViewPr>
  </p:outlineViewPr>
  <p:notesTextViewPr>
    <p:cViewPr>
      <p:scale>
        <a:sx n="1" d="1"/>
        <a:sy n="1" d="1"/>
      </p:scale>
      <p:origin x="0" y="0"/>
    </p:cViewPr>
  </p:notesTextViewPr>
  <p:sorterViewPr>
    <p:cViewPr>
      <p:scale>
        <a:sx n="80" d="100"/>
        <a:sy n="80" d="100"/>
      </p:scale>
      <p:origin x="0" y="204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135880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64239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2020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64970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204748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161345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221206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118487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300345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2776049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27410F-1796-4CB0-9A3F-99954252EDC0}" type="datetimeFigureOut">
              <a:rPr lang="es-CL" smtClean="0"/>
              <a:pPr/>
              <a:t>08-03-2016</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1042942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7410F-1796-4CB0-9A3F-99954252EDC0}" type="datetimeFigureOut">
              <a:rPr lang="es-CL" smtClean="0"/>
              <a:pPr/>
              <a:t>08-03-2016</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D25A5-BCC9-45DB-9D09-154822A35289}" type="slidenum">
              <a:rPr lang="es-CL" smtClean="0"/>
              <a:pPr/>
              <a:t>‹Nº›</a:t>
            </a:fld>
            <a:endParaRPr lang="es-CL"/>
          </a:p>
        </p:txBody>
      </p:sp>
    </p:spTree>
    <p:extLst>
      <p:ext uri="{BB962C8B-B14F-4D97-AF65-F5344CB8AC3E}">
        <p14:creationId xmlns="" xmlns:p14="http://schemas.microsoft.com/office/powerpoint/2010/main" val="2118920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4.jpeg"/></Relationships>
</file>

<file path=ppt/slides/_rels/slide10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7.jpeg"/><Relationship Id="rId4" Type="http://schemas.openxmlformats.org/officeDocument/2006/relationships/image" Target="../media/image6.png"/><Relationship Id="rId9" Type="http://schemas.openxmlformats.org/officeDocument/2006/relationships/image" Target="../media/image14.jpeg"/></Relationships>
</file>

<file path=ppt/slides/_rels/slide10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8.jpeg"/><Relationship Id="rId4" Type="http://schemas.openxmlformats.org/officeDocument/2006/relationships/image" Target="../media/image6.png"/><Relationship Id="rId9" Type="http://schemas.openxmlformats.org/officeDocument/2006/relationships/image" Target="../media/image14.jpeg"/></Relationships>
</file>

<file path=ppt/slides/_rels/slide10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9.jpeg"/><Relationship Id="rId4" Type="http://schemas.openxmlformats.org/officeDocument/2006/relationships/image" Target="../media/image6.png"/><Relationship Id="rId9" Type="http://schemas.openxmlformats.org/officeDocument/2006/relationships/image" Target="../media/image14.jpeg"/></Relationships>
</file>

<file path=ppt/slides/_rels/slide10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5.jpeg"/><Relationship Id="rId4" Type="http://schemas.openxmlformats.org/officeDocument/2006/relationships/image" Target="../media/image6.png"/><Relationship Id="rId9" Type="http://schemas.openxmlformats.org/officeDocument/2006/relationships/image" Target="../media/image14.jpeg"/></Relationships>
</file>

<file path=ppt/slides/_rels/slide10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0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60.jpeg"/><Relationship Id="rId4" Type="http://schemas.openxmlformats.org/officeDocument/2006/relationships/image" Target="../media/image6.png"/><Relationship Id="rId9" Type="http://schemas.openxmlformats.org/officeDocument/2006/relationships/image" Target="../media/image14.jpeg"/></Relationships>
</file>

<file path=ppt/slides/_rels/slide10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1.jpeg"/><Relationship Id="rId5" Type="http://schemas.microsoft.com/office/2007/relationships/hdphoto" Target="../media/hdphoto1.wdp"/><Relationship Id="rId10" Type="http://schemas.openxmlformats.org/officeDocument/2006/relationships/image" Target="../media/image60.jpeg"/><Relationship Id="rId4" Type="http://schemas.openxmlformats.org/officeDocument/2006/relationships/image" Target="../media/image6.png"/><Relationship Id="rId9" Type="http://schemas.openxmlformats.org/officeDocument/2006/relationships/image" Target="../media/image14.jpeg"/></Relationships>
</file>

<file path=ppt/slides/_rels/slide107.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17.pn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1.jpeg"/><Relationship Id="rId5" Type="http://schemas.microsoft.com/office/2007/relationships/hdphoto" Target="../media/hdphoto1.wdp"/><Relationship Id="rId10" Type="http://schemas.openxmlformats.org/officeDocument/2006/relationships/image" Target="../media/image60.jpeg"/><Relationship Id="rId4" Type="http://schemas.openxmlformats.org/officeDocument/2006/relationships/image" Target="../media/image6.png"/><Relationship Id="rId9" Type="http://schemas.openxmlformats.org/officeDocument/2006/relationships/image" Target="../media/image14.jpeg"/></Relationships>
</file>

<file path=ppt/slides/_rels/slide108.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6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1.jpeg"/><Relationship Id="rId5" Type="http://schemas.microsoft.com/office/2007/relationships/hdphoto" Target="../media/hdphoto1.wdp"/><Relationship Id="rId10" Type="http://schemas.openxmlformats.org/officeDocument/2006/relationships/image" Target="../media/image60.jpeg"/><Relationship Id="rId4" Type="http://schemas.openxmlformats.org/officeDocument/2006/relationships/image" Target="../media/image6.png"/><Relationship Id="rId9" Type="http://schemas.openxmlformats.org/officeDocument/2006/relationships/image" Target="../media/image14.jpeg"/><Relationship Id="rId14" Type="http://schemas.openxmlformats.org/officeDocument/2006/relationships/image" Target="../media/image17.png"/></Relationships>
</file>

<file path=ppt/slides/_rels/slide109.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6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1.jpeg"/><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60.jpeg"/><Relationship Id="rId4" Type="http://schemas.openxmlformats.org/officeDocument/2006/relationships/image" Target="../media/image6.png"/><Relationship Id="rId9" Type="http://schemas.openxmlformats.org/officeDocument/2006/relationships/image" Target="../media/image14.jpeg"/><Relationship Id="rId14" Type="http://schemas.openxmlformats.org/officeDocument/2006/relationships/image" Target="../media/image64.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4.jpeg"/></Relationships>
</file>

<file path=ppt/slides/_rels/slide110.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6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62.jpeg"/><Relationship Id="rId2" Type="http://schemas.openxmlformats.org/officeDocument/2006/relationships/image" Target="../media/image4.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1.jpeg"/><Relationship Id="rId5" Type="http://schemas.microsoft.com/office/2007/relationships/hdphoto" Target="../media/hdphoto1.wdp"/><Relationship Id="rId15" Type="http://schemas.openxmlformats.org/officeDocument/2006/relationships/image" Target="../media/image65.jpeg"/><Relationship Id="rId10" Type="http://schemas.openxmlformats.org/officeDocument/2006/relationships/image" Target="../media/image60.jpeg"/><Relationship Id="rId4" Type="http://schemas.openxmlformats.org/officeDocument/2006/relationships/image" Target="../media/image6.png"/><Relationship Id="rId9" Type="http://schemas.openxmlformats.org/officeDocument/2006/relationships/image" Target="../media/image14.jpeg"/><Relationship Id="rId14" Type="http://schemas.openxmlformats.org/officeDocument/2006/relationships/image" Target="../media/image64.jpeg"/></Relationships>
</file>

<file path=ppt/slides/_rels/slide1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6.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1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7.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1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1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8.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1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69.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0.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1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2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3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8.jpeg"/><Relationship Id="rId4" Type="http://schemas.openxmlformats.org/officeDocument/2006/relationships/image" Target="../media/image6.png"/><Relationship Id="rId9" Type="http://schemas.openxmlformats.org/officeDocument/2006/relationships/image" Target="../media/image14.jpeg"/></Relationships>
</file>

<file path=ppt/slides/_rels/slide14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4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4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1.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4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4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4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4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2.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4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4.jpeg"/><Relationship Id="rId4" Type="http://schemas.openxmlformats.org/officeDocument/2006/relationships/image" Target="../media/image6.png"/><Relationship Id="rId9" Type="http://schemas.openxmlformats.org/officeDocument/2006/relationships/hyperlink" Target="http://ecocosas.com/eg/pronto-todos-seremos-de-plastico/" TargetMode="External"/></Relationships>
</file>

<file path=ppt/slides/_rels/slide14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4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73.jpeg"/><Relationship Id="rId4" Type="http://schemas.openxmlformats.org/officeDocument/2006/relationships/image" Target="../media/image6.png"/><Relationship Id="rId9"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9.jpeg"/><Relationship Id="rId4" Type="http://schemas.openxmlformats.org/officeDocument/2006/relationships/image" Target="../media/image6.png"/><Relationship Id="rId9" Type="http://schemas.openxmlformats.org/officeDocument/2006/relationships/image" Target="../media/image14.jpeg"/></Relationships>
</file>

<file path=ppt/slides/_rels/slide15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4.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5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5.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5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6.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5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7.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5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8.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5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79.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5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5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5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5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jpeg"/><Relationship Id="rId4" Type="http://schemas.openxmlformats.org/officeDocument/2006/relationships/image" Target="../media/image6.png"/><Relationship Id="rId9" Type="http://schemas.openxmlformats.org/officeDocument/2006/relationships/image" Target="../media/image14.jpeg"/></Relationships>
</file>

<file path=ppt/slides/_rels/slide16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6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6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6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80.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16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80.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hyperlink" Target="http://www.renevalencia.cl/ecoladrillosfutrono" TargetMode="External"/><Relationship Id="rId4" Type="http://schemas.openxmlformats.org/officeDocument/2006/relationships/image" Target="../media/image6.png"/><Relationship Id="rId9" Type="http://schemas.openxmlformats.org/officeDocument/2006/relationships/image" Target="../media/image14.jpeg"/></Relationships>
</file>

<file path=ppt/slides/_rels/slide165.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0.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hyperlink" Target="http://www.facebook.com/EcoladrillosFutrono" TargetMode="External"/><Relationship Id="rId5" Type="http://schemas.microsoft.com/office/2007/relationships/hdphoto" Target="../media/hdphoto1.wdp"/><Relationship Id="rId10" Type="http://schemas.openxmlformats.org/officeDocument/2006/relationships/hyperlink" Target="http://www.renevalencia.cl/ecoladrillosfutrono" TargetMode="External"/><Relationship Id="rId4" Type="http://schemas.openxmlformats.org/officeDocument/2006/relationships/image" Target="../media/image6.png"/><Relationship Id="rId9" Type="http://schemas.openxmlformats.org/officeDocument/2006/relationships/image" Target="../media/image14.jpeg"/></Relationships>
</file>

<file path=ppt/slides/_rels/slide166.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0.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hyperlink" Target="http://www.facebook.com/EcoladrillosFutrono" TargetMode="External"/><Relationship Id="rId5" Type="http://schemas.microsoft.com/office/2007/relationships/hdphoto" Target="../media/hdphoto1.wdp"/><Relationship Id="rId10" Type="http://schemas.openxmlformats.org/officeDocument/2006/relationships/hyperlink" Target="http://www.renevalencia.cl/ecoladrillosfutrono" TargetMode="External"/><Relationship Id="rId4" Type="http://schemas.openxmlformats.org/officeDocument/2006/relationships/image" Target="../media/image6.png"/><Relationship Id="rId9" Type="http://schemas.openxmlformats.org/officeDocument/2006/relationships/image" Target="../media/image14.jpeg"/></Relationships>
</file>

<file path=ppt/slides/_rels/slide16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3.jpeg"/><Relationship Id="rId3" Type="http://schemas.microsoft.com/office/2007/relationships/hdphoto" Target="../media/hdphoto4.wdp"/><Relationship Id="rId7" Type="http://schemas.microsoft.com/office/2007/relationships/hdphoto" Target="../media/hdphoto6.wdp"/><Relationship Id="rId12" Type="http://schemas.microsoft.com/office/2007/relationships/hdphoto" Target="../media/hdphoto8.wdp"/><Relationship Id="rId2" Type="http://schemas.openxmlformats.org/officeDocument/2006/relationships/image" Target="../media/image81.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6.png"/><Relationship Id="rId5" Type="http://schemas.microsoft.com/office/2007/relationships/hdphoto" Target="../media/hdphoto5.wdp"/><Relationship Id="rId15" Type="http://schemas.openxmlformats.org/officeDocument/2006/relationships/image" Target="../media/image14.jpeg"/><Relationship Id="rId10" Type="http://schemas.microsoft.com/office/2007/relationships/hdphoto" Target="../media/hdphoto7.wdp"/><Relationship Id="rId4" Type="http://schemas.openxmlformats.org/officeDocument/2006/relationships/image" Target="../media/image82.png"/><Relationship Id="rId9" Type="http://schemas.openxmlformats.org/officeDocument/2006/relationships/image" Target="../media/image85.png"/><Relationship Id="rId14" Type="http://schemas.openxmlformats.org/officeDocument/2006/relationships/image" Target="../media/image5.png"/></Relationships>
</file>

<file path=ppt/slides/_rels/slide1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microsoft.com/office/2007/relationships/hdphoto" Target="../media/hdphoto2.wdp"/></Relationships>
</file>

<file path=ppt/slides/_rels/slide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4.jpeg"/></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2.jpeg"/><Relationship Id="rId4" Type="http://schemas.openxmlformats.org/officeDocument/2006/relationships/image" Target="../media/image6.png"/><Relationship Id="rId9"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3.jpeg"/><Relationship Id="rId4" Type="http://schemas.openxmlformats.org/officeDocument/2006/relationships/image" Target="../media/image6.png"/><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5.jpeg"/><Relationship Id="rId4" Type="http://schemas.openxmlformats.org/officeDocument/2006/relationships/image" Target="../media/image6.png"/><Relationship Id="rId9"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6.jpeg"/><Relationship Id="rId4" Type="http://schemas.openxmlformats.org/officeDocument/2006/relationships/image" Target="../media/image6.png"/><Relationship Id="rId9" Type="http://schemas.openxmlformats.org/officeDocument/2006/relationships/image" Target="../media/image14.jpeg"/></Relationships>
</file>

<file path=ppt/slides/_rels/slide2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7.jpeg"/><Relationship Id="rId4" Type="http://schemas.openxmlformats.org/officeDocument/2006/relationships/image" Target="../media/image6.png"/><Relationship Id="rId9" Type="http://schemas.openxmlformats.org/officeDocument/2006/relationships/image" Target="../media/image14.jpeg"/></Relationships>
</file>

<file path=ppt/slides/_rels/slide2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14.jpeg"/></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9.jpeg"/><Relationship Id="rId4" Type="http://schemas.openxmlformats.org/officeDocument/2006/relationships/image" Target="../media/image6.png"/><Relationship Id="rId9"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30.jpeg"/><Relationship Id="rId4" Type="http://schemas.openxmlformats.org/officeDocument/2006/relationships/image" Target="../media/image6.png"/><Relationship Id="rId9"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31.jpeg"/><Relationship Id="rId4" Type="http://schemas.openxmlformats.org/officeDocument/2006/relationships/image" Target="../media/image6.png"/><Relationship Id="rId9" Type="http://schemas.openxmlformats.org/officeDocument/2006/relationships/image" Target="../media/image14.jpeg"/></Relationships>
</file>

<file path=ppt/slides/_rels/slide2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32.jpeg"/><Relationship Id="rId4" Type="http://schemas.openxmlformats.org/officeDocument/2006/relationships/image" Target="../media/image6.png"/><Relationship Id="rId9" Type="http://schemas.openxmlformats.org/officeDocument/2006/relationships/image" Target="../media/image14.jpeg"/></Relationships>
</file>

<file path=ppt/slides/_rels/slide2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33.jpeg"/><Relationship Id="rId4" Type="http://schemas.openxmlformats.org/officeDocument/2006/relationships/image" Target="../media/image6.pn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34.jpeg"/><Relationship Id="rId4" Type="http://schemas.openxmlformats.org/officeDocument/2006/relationships/image" Target="../media/image6.png"/><Relationship Id="rId9" Type="http://schemas.openxmlformats.org/officeDocument/2006/relationships/image" Target="../media/image14.jpeg"/></Relationships>
</file>

<file path=ppt/slides/_rels/slide3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35.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3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36.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3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37.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3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3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3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3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38.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3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39.jpe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3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hyperlink" Target="https://www.youtube.com/watch?v=bR2X6sqsAiY" TargetMode="External"/><Relationship Id="rId5" Type="http://schemas.microsoft.com/office/2007/relationships/hdphoto" Target="../media/hdphoto1.wdp"/><Relationship Id="rId10" Type="http://schemas.openxmlformats.org/officeDocument/2006/relationships/hyperlink" Target="https://www.youtube.com/watch?v=KBmwpUog-50" TargetMode="External"/><Relationship Id="rId4" Type="http://schemas.openxmlformats.org/officeDocument/2006/relationships/image" Target="../media/image6.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40.jpeg"/><Relationship Id="rId4" Type="http://schemas.openxmlformats.org/officeDocument/2006/relationships/image" Target="../media/image6.png"/><Relationship Id="rId9" Type="http://schemas.openxmlformats.org/officeDocument/2006/relationships/image" Target="../media/image14.jpeg"/></Relationships>
</file>

<file path=ppt/slides/_rels/slide4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1.jpeg"/><Relationship Id="rId5" Type="http://schemas.microsoft.com/office/2007/relationships/hdphoto" Target="../media/hdphoto1.wdp"/><Relationship Id="rId10" Type="http://schemas.openxmlformats.org/officeDocument/2006/relationships/image" Target="../media/image40.jpeg"/><Relationship Id="rId4" Type="http://schemas.openxmlformats.org/officeDocument/2006/relationships/image" Target="../media/image6.png"/><Relationship Id="rId9" Type="http://schemas.openxmlformats.org/officeDocument/2006/relationships/image" Target="../media/image14.jpeg"/></Relationships>
</file>

<file path=ppt/slides/_rels/slide4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2.jpeg"/><Relationship Id="rId5" Type="http://schemas.microsoft.com/office/2007/relationships/hdphoto" Target="../media/hdphoto1.wdp"/><Relationship Id="rId10" Type="http://schemas.openxmlformats.org/officeDocument/2006/relationships/image" Target="../media/image40.jpeg"/><Relationship Id="rId4" Type="http://schemas.openxmlformats.org/officeDocument/2006/relationships/image" Target="../media/image6.png"/><Relationship Id="rId9" Type="http://schemas.openxmlformats.org/officeDocument/2006/relationships/image" Target="../media/image14.jpeg"/></Relationships>
</file>

<file path=ppt/slides/_rels/slide4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3.jpeg"/><Relationship Id="rId5" Type="http://schemas.microsoft.com/office/2007/relationships/hdphoto" Target="../media/hdphoto1.wdp"/><Relationship Id="rId10" Type="http://schemas.openxmlformats.org/officeDocument/2006/relationships/image" Target="../media/image40.jpeg"/><Relationship Id="rId4" Type="http://schemas.openxmlformats.org/officeDocument/2006/relationships/image" Target="../media/image6.png"/><Relationship Id="rId9" Type="http://schemas.openxmlformats.org/officeDocument/2006/relationships/image" Target="../media/image14.jpeg"/></Relationships>
</file>

<file path=ppt/slides/_rels/slide4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43.jpeg"/><Relationship Id="rId4" Type="http://schemas.openxmlformats.org/officeDocument/2006/relationships/image" Target="../media/image6.png"/><Relationship Id="rId9" Type="http://schemas.openxmlformats.org/officeDocument/2006/relationships/image" Target="../media/image14.jpeg"/></Relationships>
</file>

<file path=ppt/slides/_rels/slide4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44.jpeg"/><Relationship Id="rId4" Type="http://schemas.openxmlformats.org/officeDocument/2006/relationships/image" Target="../media/image6.png"/><Relationship Id="rId9" Type="http://schemas.openxmlformats.org/officeDocument/2006/relationships/image" Target="../media/image14.jpeg"/></Relationships>
</file>

<file path=ppt/slides/_rels/slide4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45.jpeg"/><Relationship Id="rId4" Type="http://schemas.openxmlformats.org/officeDocument/2006/relationships/image" Target="../media/image6.png"/><Relationship Id="rId9" Type="http://schemas.openxmlformats.org/officeDocument/2006/relationships/image" Target="../media/image14.jpeg"/></Relationships>
</file>

<file path=ppt/slides/_rels/slide4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46.jpeg"/><Relationship Id="rId4" Type="http://schemas.openxmlformats.org/officeDocument/2006/relationships/image" Target="../media/image6.png"/><Relationship Id="rId9" Type="http://schemas.openxmlformats.org/officeDocument/2006/relationships/image" Target="../media/image14.jpeg"/></Relationships>
</file>

<file path=ppt/slides/_rels/slide4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4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5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6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6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6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6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65.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17.pn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hyperlink" Target="http://www.ecoportal.net/ecoportal/keyword/alimentos"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hyperlink" Target="http://www.abc.com.py/edicion-impresa/suplementos/escolar/no-a-la-quema-de-plasticos-446359.html" TargetMode="External"/><Relationship Id="rId5" Type="http://schemas.microsoft.com/office/2007/relationships/hdphoto" Target="../media/hdphoto1.wdp"/><Relationship Id="rId10" Type="http://schemas.openxmlformats.org/officeDocument/2006/relationships/hyperlink" Target="http://ecoportal.net/" TargetMode="External"/><Relationship Id="rId4" Type="http://schemas.openxmlformats.org/officeDocument/2006/relationships/image" Target="../media/image6.png"/><Relationship Id="rId9" Type="http://schemas.openxmlformats.org/officeDocument/2006/relationships/image" Target="../media/image14.jpeg"/></Relationships>
</file>

<file path=ppt/slides/_rels/slide6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6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6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6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4.jpeg"/></Relationships>
</file>

<file path=ppt/slides/_rels/slide7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7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7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7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7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7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47.jpeg"/><Relationship Id="rId4" Type="http://schemas.openxmlformats.org/officeDocument/2006/relationships/image" Target="../media/image6.png"/><Relationship Id="rId9" Type="http://schemas.openxmlformats.org/officeDocument/2006/relationships/image" Target="../media/image14.jpeg"/></Relationships>
</file>

<file path=ppt/slides/_rels/slide7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48.jpeg"/><Relationship Id="rId4" Type="http://schemas.openxmlformats.org/officeDocument/2006/relationships/image" Target="../media/image6.png"/><Relationship Id="rId9" Type="http://schemas.openxmlformats.org/officeDocument/2006/relationships/image" Target="../media/image14.jpeg"/></Relationships>
</file>

<file path=ppt/slides/_rels/slide7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49.jpeg"/><Relationship Id="rId4" Type="http://schemas.openxmlformats.org/officeDocument/2006/relationships/image" Target="../media/image6.png"/><Relationship Id="rId9" Type="http://schemas.openxmlformats.org/officeDocument/2006/relationships/image" Target="../media/image14.jpeg"/></Relationships>
</file>

<file path=ppt/slides/_rels/slide7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0.jpeg"/><Relationship Id="rId4" Type="http://schemas.openxmlformats.org/officeDocument/2006/relationships/image" Target="../media/image6.png"/><Relationship Id="rId9" Type="http://schemas.openxmlformats.org/officeDocument/2006/relationships/image" Target="../media/image14.jpeg"/></Relationships>
</file>

<file path=ppt/slides/_rels/slide7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1.jpeg"/><Relationship Id="rId4" Type="http://schemas.openxmlformats.org/officeDocument/2006/relationships/image" Target="../media/image6.pn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4.jpeg"/></Relationships>
</file>

<file path=ppt/slides/_rels/slide8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2.jpeg"/><Relationship Id="rId4" Type="http://schemas.openxmlformats.org/officeDocument/2006/relationships/image" Target="../media/image6.png"/><Relationship Id="rId9" Type="http://schemas.openxmlformats.org/officeDocument/2006/relationships/image" Target="../media/image14.jpeg"/></Relationships>
</file>

<file path=ppt/slides/_rels/slide8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3.jpeg"/><Relationship Id="rId4" Type="http://schemas.openxmlformats.org/officeDocument/2006/relationships/image" Target="../media/image6.png"/><Relationship Id="rId9" Type="http://schemas.openxmlformats.org/officeDocument/2006/relationships/image" Target="../media/image14.jpeg"/></Relationships>
</file>

<file path=ppt/slides/_rels/slide8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8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4.jpeg"/><Relationship Id="rId4" Type="http://schemas.openxmlformats.org/officeDocument/2006/relationships/image" Target="../media/image6.png"/><Relationship Id="rId9" Type="http://schemas.openxmlformats.org/officeDocument/2006/relationships/image" Target="../media/image14.jpeg"/></Relationships>
</file>

<file path=ppt/slides/_rels/slide8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8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8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8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8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8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4.jpeg"/></Relationships>
</file>

<file path=ppt/slides/_rels/slide9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9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9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9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hyperlink" Target="http://ecoladrillo-lafabulosa.blogspot.com/p/el-fabuloso-punto-verde-para.html" TargetMode="External"/><Relationship Id="rId5" Type="http://schemas.microsoft.com/office/2007/relationships/hdphoto" Target="../media/hdphoto1.wdp"/><Relationship Id="rId10" Type="http://schemas.openxmlformats.org/officeDocument/2006/relationships/hyperlink" Target="http://www.liceosanconrado.cl/" TargetMode="External"/><Relationship Id="rId4" Type="http://schemas.openxmlformats.org/officeDocument/2006/relationships/image" Target="../media/image6.png"/><Relationship Id="rId9" Type="http://schemas.openxmlformats.org/officeDocument/2006/relationships/image" Target="../media/image14.jpeg"/></Relationships>
</file>

<file path=ppt/slides/_rels/slide9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9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hyperlink" Target="https://www.youtube.com/watch?v=WX6ftq0kyU0" TargetMode="External"/><Relationship Id="rId4" Type="http://schemas.openxmlformats.org/officeDocument/2006/relationships/image" Target="../media/image6.png"/><Relationship Id="rId9" Type="http://schemas.openxmlformats.org/officeDocument/2006/relationships/image" Target="../media/image14.jpeg"/></Relationships>
</file>

<file path=ppt/slides/_rels/slide9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9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4.jpeg"/></Relationships>
</file>

<file path=ppt/slides/_rels/slide9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5.jpeg"/><Relationship Id="rId4" Type="http://schemas.openxmlformats.org/officeDocument/2006/relationships/image" Target="../media/image6.png"/><Relationship Id="rId9" Type="http://schemas.openxmlformats.org/officeDocument/2006/relationships/image" Target="../media/image14.jpeg"/></Relationships>
</file>

<file path=ppt/slides/_rels/slide9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6.jpeg"/><Relationship Id="rId4" Type="http://schemas.openxmlformats.org/officeDocument/2006/relationships/image" Target="../media/image6.pn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69414" cy="45811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1 Proceso"/>
          <p:cNvSpPr/>
          <p:nvPr/>
        </p:nvSpPr>
        <p:spPr>
          <a:xfrm>
            <a:off x="467544" y="4581128"/>
            <a:ext cx="72008" cy="22768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04448" y="4567039"/>
            <a:ext cx="96837"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 name="6 Conector recto"/>
          <p:cNvCxnSpPr/>
          <p:nvPr/>
        </p:nvCxnSpPr>
        <p:spPr>
          <a:xfrm>
            <a:off x="755576" y="4581128"/>
            <a:ext cx="323956" cy="22768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8820044" y="4581128"/>
            <a:ext cx="323956" cy="22768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78215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7"/>
          <p:cNvSpPr>
            <a:spLocks/>
          </p:cNvSpPr>
          <p:nvPr/>
        </p:nvSpPr>
        <p:spPr bwMode="auto">
          <a:xfrm>
            <a:off x="2447840" y="1200833"/>
            <a:ext cx="4307172" cy="584775"/>
          </a:xfrm>
          <a:prstGeom prst="rect">
            <a:avLst/>
          </a:prstGeom>
          <a:noFill/>
          <a:ln>
            <a:noFill/>
          </a:ln>
        </p:spPr>
        <p:txBody>
          <a:bodyPr wrap="square" rtlCol="0">
            <a:spAutoFit/>
          </a:bodyPr>
          <a:lstStyle/>
          <a:p>
            <a:r>
              <a:rPr lang="es-ES_tradnl" sz="3200" dirty="0" smtClean="0">
                <a:solidFill>
                  <a:srgbClr val="009900"/>
                </a:solidFill>
                <a:latin typeface="gobCL" pitchFamily="50" charset="0"/>
                <a:ea typeface="Verdana" pitchFamily="34" charset="0"/>
                <a:cs typeface="Verdana" pitchFamily="34" charset="0"/>
              </a:rPr>
              <a:t>Índice</a:t>
            </a:r>
          </a:p>
        </p:txBody>
      </p:sp>
      <p:pic>
        <p:nvPicPr>
          <p:cNvPr id="24" name="23 Imagen"/>
          <p:cNvPicPr>
            <a:picLocks noChangeAspect="1"/>
          </p:cNvPicPr>
          <p:nvPr/>
        </p:nvPicPr>
        <p:blipFill rotWithShape="1">
          <a:blip r:embed="rId2"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26" name="Imagen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26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pic>
        <p:nvPicPr>
          <p:cNvPr id="36" name="Picture 2"/>
          <p:cNvPicPr>
            <a:picLocks noChangeAspect="1" noChangeArrowheads="1"/>
          </p:cNvPicPr>
          <p:nvPr/>
        </p:nvPicPr>
        <p:blipFill>
          <a:blip r:embed="rId5"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6">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1644154" y="1136833"/>
            <a:ext cx="684427" cy="630437"/>
          </a:xfrm>
          <a:prstGeom prst="rect">
            <a:avLst/>
          </a:prstGeom>
          <a:noFill/>
          <a:ln>
            <a:noFill/>
          </a:ln>
          <a:effectLst/>
        </p:spPr>
      </p:pic>
      <p:sp>
        <p:nvSpPr>
          <p:cNvPr id="33" name="32 Proceso alternativo"/>
          <p:cNvSpPr/>
          <p:nvPr/>
        </p:nvSpPr>
        <p:spPr>
          <a:xfrm>
            <a:off x="1624292" y="1739889"/>
            <a:ext cx="5251963"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186328" y="1454243"/>
            <a:ext cx="458033" cy="434040"/>
          </a:xfrm>
          <a:prstGeom prst="rect">
            <a:avLst/>
          </a:prstGeom>
          <a:noFill/>
          <a:ln>
            <a:noFill/>
          </a:ln>
          <a:effectLst/>
        </p:spPr>
      </p:pic>
      <p:pic>
        <p:nvPicPr>
          <p:cNvPr id="50"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29630" y="2473149"/>
            <a:ext cx="458033" cy="434040"/>
          </a:xfrm>
          <a:prstGeom prst="rect">
            <a:avLst/>
          </a:prstGeom>
          <a:noFill/>
          <a:ln>
            <a:noFill/>
          </a:ln>
          <a:effectLst/>
        </p:spPr>
      </p:pic>
      <p:pic>
        <p:nvPicPr>
          <p:cNvPr id="5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76066" y="3009692"/>
            <a:ext cx="458033" cy="434040"/>
          </a:xfrm>
          <a:prstGeom prst="rect">
            <a:avLst/>
          </a:prstGeom>
          <a:noFill/>
          <a:ln>
            <a:noFill/>
          </a:ln>
          <a:effectLst/>
        </p:spPr>
      </p:pic>
      <p:pic>
        <p:nvPicPr>
          <p:cNvPr id="6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94983" y="3595127"/>
            <a:ext cx="458033" cy="434040"/>
          </a:xfrm>
          <a:prstGeom prst="rect">
            <a:avLst/>
          </a:prstGeom>
          <a:noFill/>
          <a:ln>
            <a:noFill/>
          </a:ln>
          <a:effectLst/>
        </p:spPr>
      </p:pic>
      <p:pic>
        <p:nvPicPr>
          <p:cNvPr id="7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22997" y="4213035"/>
            <a:ext cx="458033" cy="434040"/>
          </a:xfrm>
          <a:prstGeom prst="rect">
            <a:avLst/>
          </a:prstGeom>
          <a:noFill/>
          <a:ln>
            <a:noFill/>
          </a:ln>
          <a:effectLst/>
        </p:spPr>
      </p:pic>
      <p:sp>
        <p:nvSpPr>
          <p:cNvPr id="2" name="1 CuadroTexto"/>
          <p:cNvSpPr txBox="1"/>
          <p:nvPr/>
        </p:nvSpPr>
        <p:spPr>
          <a:xfrm>
            <a:off x="2339752" y="2505503"/>
            <a:ext cx="6048672" cy="369332"/>
          </a:xfrm>
          <a:prstGeom prst="rect">
            <a:avLst/>
          </a:prstGeom>
          <a:noFill/>
        </p:spPr>
        <p:txBody>
          <a:bodyPr wrap="square" rtlCol="0">
            <a:spAutoFit/>
          </a:bodyPr>
          <a:lstStyle/>
          <a:p>
            <a:r>
              <a:rPr lang="es-CL" b="1" dirty="0" smtClean="0">
                <a:solidFill>
                  <a:srgbClr val="009900"/>
                </a:solidFill>
              </a:rPr>
              <a:t>A modo de Diagnóstico. El lado oscuro de Nuestra Realidad</a:t>
            </a:r>
            <a:endParaRPr lang="es-CL" b="1" dirty="0">
              <a:solidFill>
                <a:srgbClr val="009900"/>
              </a:solidFill>
            </a:endParaRPr>
          </a:p>
        </p:txBody>
      </p:sp>
      <p:sp>
        <p:nvSpPr>
          <p:cNvPr id="3" name="2 CuadroTexto"/>
          <p:cNvSpPr txBox="1"/>
          <p:nvPr/>
        </p:nvSpPr>
        <p:spPr>
          <a:xfrm>
            <a:off x="2339752" y="3042046"/>
            <a:ext cx="5544616" cy="369332"/>
          </a:xfrm>
          <a:prstGeom prst="rect">
            <a:avLst/>
          </a:prstGeom>
          <a:noFill/>
        </p:spPr>
        <p:txBody>
          <a:bodyPr wrap="square" rtlCol="0">
            <a:spAutoFit/>
          </a:bodyPr>
          <a:lstStyle/>
          <a:p>
            <a:r>
              <a:rPr lang="es-CL" b="1" dirty="0">
                <a:solidFill>
                  <a:srgbClr val="009900"/>
                </a:solidFill>
              </a:rPr>
              <a:t>¿Qué </a:t>
            </a:r>
            <a:r>
              <a:rPr lang="es-CL" b="1" dirty="0" smtClean="0">
                <a:solidFill>
                  <a:srgbClr val="009900"/>
                </a:solidFill>
              </a:rPr>
              <a:t>son y </a:t>
            </a:r>
            <a:r>
              <a:rPr lang="es-CL" b="1" dirty="0">
                <a:solidFill>
                  <a:srgbClr val="009900"/>
                </a:solidFill>
              </a:rPr>
              <a:t>Cómo se hacen los </a:t>
            </a:r>
            <a:r>
              <a:rPr lang="es-CL" b="1" dirty="0" err="1">
                <a:solidFill>
                  <a:srgbClr val="009900"/>
                </a:solidFill>
              </a:rPr>
              <a:t>Ecoladrillos</a:t>
            </a:r>
            <a:r>
              <a:rPr lang="es-CL" b="1" dirty="0" smtClean="0">
                <a:solidFill>
                  <a:srgbClr val="009900"/>
                </a:solidFill>
              </a:rPr>
              <a:t>?</a:t>
            </a:r>
            <a:endParaRPr lang="es-CL" b="1" dirty="0">
              <a:solidFill>
                <a:srgbClr val="009900"/>
              </a:solidFill>
            </a:endParaRPr>
          </a:p>
        </p:txBody>
      </p:sp>
      <p:sp>
        <p:nvSpPr>
          <p:cNvPr id="4" name="3 CuadroTexto"/>
          <p:cNvSpPr txBox="1"/>
          <p:nvPr/>
        </p:nvSpPr>
        <p:spPr>
          <a:xfrm>
            <a:off x="2339752" y="3627481"/>
            <a:ext cx="4307172" cy="369332"/>
          </a:xfrm>
          <a:prstGeom prst="rect">
            <a:avLst/>
          </a:prstGeom>
          <a:noFill/>
        </p:spPr>
        <p:txBody>
          <a:bodyPr wrap="square" rtlCol="0">
            <a:spAutoFit/>
          </a:bodyPr>
          <a:lstStyle/>
          <a:p>
            <a:r>
              <a:rPr lang="es-CL" b="1" dirty="0" err="1" smtClean="0">
                <a:solidFill>
                  <a:srgbClr val="009900"/>
                </a:solidFill>
              </a:rPr>
              <a:t>ECOidea</a:t>
            </a:r>
            <a:r>
              <a:rPr lang="es-CL" b="1" dirty="0" smtClean="0">
                <a:solidFill>
                  <a:srgbClr val="009900"/>
                </a:solidFill>
              </a:rPr>
              <a:t>: ¿Para qué hacemos </a:t>
            </a:r>
            <a:r>
              <a:rPr lang="es-CL" b="1" dirty="0" err="1" smtClean="0">
                <a:solidFill>
                  <a:srgbClr val="009900"/>
                </a:solidFill>
              </a:rPr>
              <a:t>Ecoladrillos</a:t>
            </a:r>
            <a:r>
              <a:rPr lang="es-CL" b="1" dirty="0" smtClean="0">
                <a:solidFill>
                  <a:srgbClr val="009900"/>
                </a:solidFill>
              </a:rPr>
              <a:t>?</a:t>
            </a:r>
            <a:endParaRPr lang="es-CL" b="1" dirty="0">
              <a:solidFill>
                <a:srgbClr val="009900"/>
              </a:solidFill>
            </a:endParaRPr>
          </a:p>
        </p:txBody>
      </p:sp>
      <p:sp>
        <p:nvSpPr>
          <p:cNvPr id="5" name="4 CuadroTexto"/>
          <p:cNvSpPr txBox="1"/>
          <p:nvPr/>
        </p:nvSpPr>
        <p:spPr>
          <a:xfrm>
            <a:off x="2339752" y="4245389"/>
            <a:ext cx="4752528" cy="369332"/>
          </a:xfrm>
          <a:prstGeom prst="rect">
            <a:avLst/>
          </a:prstGeom>
          <a:noFill/>
        </p:spPr>
        <p:txBody>
          <a:bodyPr wrap="square" rtlCol="0">
            <a:spAutoFit/>
          </a:bodyPr>
          <a:lstStyle/>
          <a:p>
            <a:r>
              <a:rPr lang="es-CL" b="1" dirty="0" smtClean="0">
                <a:solidFill>
                  <a:srgbClr val="009900"/>
                </a:solidFill>
              </a:rPr>
              <a:t>Eco Fechas: algunos hitos importantes</a:t>
            </a:r>
            <a:endParaRPr lang="es-CL" b="1" dirty="0">
              <a:solidFill>
                <a:srgbClr val="009900"/>
              </a:solidFill>
            </a:endParaRPr>
          </a:p>
        </p:txBody>
      </p:sp>
      <p:pic>
        <p:nvPicPr>
          <p:cNvPr id="21"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4891272"/>
            <a:ext cx="458033" cy="434040"/>
          </a:xfrm>
          <a:prstGeom prst="rect">
            <a:avLst/>
          </a:prstGeom>
          <a:noFill/>
          <a:ln>
            <a:noFill/>
          </a:ln>
          <a:effectLst/>
        </p:spPr>
      </p:pic>
      <p:pic>
        <p:nvPicPr>
          <p:cNvPr id="6" name="5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7" name="6 CuadroTexto"/>
          <p:cNvSpPr txBox="1"/>
          <p:nvPr/>
        </p:nvSpPr>
        <p:spPr>
          <a:xfrm>
            <a:off x="2339752" y="4923626"/>
            <a:ext cx="4199084" cy="369332"/>
          </a:xfrm>
          <a:prstGeom prst="rect">
            <a:avLst/>
          </a:prstGeom>
          <a:noFill/>
        </p:spPr>
        <p:txBody>
          <a:bodyPr wrap="square" rtlCol="0">
            <a:spAutoFit/>
          </a:bodyPr>
          <a:lstStyle/>
          <a:p>
            <a:r>
              <a:rPr lang="es-CL" b="1" dirty="0" smtClean="0">
                <a:solidFill>
                  <a:srgbClr val="009900"/>
                </a:solidFill>
              </a:rPr>
              <a:t>Compromiso: Organización</a:t>
            </a:r>
            <a:endParaRPr lang="es-CL" b="1" dirty="0">
              <a:solidFill>
                <a:srgbClr val="009900"/>
              </a:solidFill>
            </a:endParaRPr>
          </a:p>
        </p:txBody>
      </p:sp>
      <p:pic>
        <p:nvPicPr>
          <p:cNvPr id="25"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5556884"/>
            <a:ext cx="458033" cy="434040"/>
          </a:xfrm>
          <a:prstGeom prst="rect">
            <a:avLst/>
          </a:prstGeom>
          <a:noFill/>
          <a:ln>
            <a:noFill/>
          </a:ln>
          <a:effectLst/>
        </p:spPr>
      </p:pic>
      <p:pic>
        <p:nvPicPr>
          <p:cNvPr id="22" name="2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29541766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384054" y="1302134"/>
            <a:ext cx="6153150" cy="4619625"/>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8503766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288278" y="1282791"/>
            <a:ext cx="6134100" cy="4619625"/>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9855639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262248" y="1283326"/>
            <a:ext cx="6153150" cy="4629150"/>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5737666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47922" y="442714"/>
            <a:ext cx="7488832" cy="5637006"/>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9278633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62248" y="1844824"/>
            <a:ext cx="5758024" cy="1477328"/>
          </a:xfrm>
          <a:prstGeom prst="rect">
            <a:avLst/>
          </a:prstGeom>
          <a:noFill/>
        </p:spPr>
        <p:txBody>
          <a:bodyPr wrap="square" rtlCol="0">
            <a:spAutoFit/>
          </a:bodyPr>
          <a:lstStyle/>
          <a:p>
            <a:r>
              <a:rPr lang="es-CL" dirty="0" smtClean="0"/>
              <a:t>8 de julio de 2013</a:t>
            </a:r>
          </a:p>
          <a:p>
            <a:endParaRPr lang="es-CL" dirty="0"/>
          </a:p>
          <a:p>
            <a:r>
              <a:rPr lang="es-CL" dirty="0" smtClean="0"/>
              <a:t>Primera recolección de 550 </a:t>
            </a:r>
            <a:r>
              <a:rPr lang="es-CL" dirty="0" err="1" smtClean="0"/>
              <a:t>Ecoladrillos</a:t>
            </a:r>
            <a:endParaRPr lang="es-CL" dirty="0" smtClean="0"/>
          </a:p>
          <a:p>
            <a:endParaRPr lang="es-CL" dirty="0"/>
          </a:p>
          <a:p>
            <a:endParaRPr lang="es-CL"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4869617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62248" y="1844824"/>
            <a:ext cx="5758024" cy="1477328"/>
          </a:xfrm>
          <a:prstGeom prst="rect">
            <a:avLst/>
          </a:prstGeom>
          <a:noFill/>
        </p:spPr>
        <p:txBody>
          <a:bodyPr wrap="square" rtlCol="0">
            <a:spAutoFit/>
          </a:bodyPr>
          <a:lstStyle/>
          <a:p>
            <a:r>
              <a:rPr lang="es-CL" dirty="0" smtClean="0"/>
              <a:t>8 de julio de 2013</a:t>
            </a:r>
          </a:p>
          <a:p>
            <a:endParaRPr lang="es-CL" dirty="0"/>
          </a:p>
          <a:p>
            <a:r>
              <a:rPr lang="es-CL" dirty="0" smtClean="0"/>
              <a:t>Primera recolección de 550 </a:t>
            </a:r>
            <a:r>
              <a:rPr lang="es-CL" dirty="0" err="1" smtClean="0"/>
              <a:t>Ecoladrillos</a:t>
            </a:r>
            <a:endParaRPr lang="es-CL" dirty="0" smtClean="0"/>
          </a:p>
          <a:p>
            <a:endParaRPr lang="es-CL" dirty="0"/>
          </a:p>
          <a:p>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3528" y="2924944"/>
            <a:ext cx="2398341" cy="1596281"/>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955302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62248" y="1844824"/>
            <a:ext cx="5758024" cy="1477328"/>
          </a:xfrm>
          <a:prstGeom prst="rect">
            <a:avLst/>
          </a:prstGeom>
          <a:noFill/>
        </p:spPr>
        <p:txBody>
          <a:bodyPr wrap="square" rtlCol="0">
            <a:spAutoFit/>
          </a:bodyPr>
          <a:lstStyle/>
          <a:p>
            <a:r>
              <a:rPr lang="es-CL" dirty="0" smtClean="0"/>
              <a:t>8 de julio de 2013</a:t>
            </a:r>
          </a:p>
          <a:p>
            <a:endParaRPr lang="es-CL" dirty="0"/>
          </a:p>
          <a:p>
            <a:r>
              <a:rPr lang="es-CL" dirty="0" smtClean="0"/>
              <a:t>Primera recolección de 550 </a:t>
            </a:r>
            <a:r>
              <a:rPr lang="es-CL" dirty="0" err="1" smtClean="0"/>
              <a:t>Ecoladrillos</a:t>
            </a:r>
            <a:endParaRPr lang="es-CL" dirty="0" smtClean="0"/>
          </a:p>
          <a:p>
            <a:endParaRPr lang="es-CL" dirty="0"/>
          </a:p>
          <a:p>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3528" y="2924944"/>
            <a:ext cx="2398341" cy="1596281"/>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902195" y="2923000"/>
            <a:ext cx="2398341" cy="1596281"/>
          </a:xfrm>
          <a:prstGeom prst="rect">
            <a:avLst/>
          </a:prstGeom>
        </p:spPr>
      </p:pic>
      <p:pic>
        <p:nvPicPr>
          <p:cNvPr id="13" name="12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3529194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62248" y="1844824"/>
            <a:ext cx="5758024" cy="1477328"/>
          </a:xfrm>
          <a:prstGeom prst="rect">
            <a:avLst/>
          </a:prstGeom>
          <a:noFill/>
        </p:spPr>
        <p:txBody>
          <a:bodyPr wrap="square" rtlCol="0">
            <a:spAutoFit/>
          </a:bodyPr>
          <a:lstStyle/>
          <a:p>
            <a:r>
              <a:rPr lang="es-CL" dirty="0" smtClean="0"/>
              <a:t>8 de julio de 2013</a:t>
            </a:r>
          </a:p>
          <a:p>
            <a:endParaRPr lang="es-CL" dirty="0"/>
          </a:p>
          <a:p>
            <a:r>
              <a:rPr lang="es-CL" dirty="0" smtClean="0"/>
              <a:t>Primera recolección de 550 </a:t>
            </a:r>
            <a:r>
              <a:rPr lang="es-CL" dirty="0" err="1" smtClean="0"/>
              <a:t>Ecoladrillos</a:t>
            </a:r>
            <a:endParaRPr lang="es-CL" dirty="0" smtClean="0"/>
          </a:p>
          <a:p>
            <a:endParaRPr lang="es-CL" dirty="0"/>
          </a:p>
          <a:p>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3528" y="2924944"/>
            <a:ext cx="2398341" cy="1596281"/>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902195" y="2923000"/>
            <a:ext cx="2398341" cy="1596281"/>
          </a:xfrm>
          <a:prstGeom prst="rect">
            <a:avLst/>
          </a:prstGeom>
        </p:spPr>
      </p:pic>
      <p:pic>
        <p:nvPicPr>
          <p:cNvPr id="6" name="5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5580112" y="2924944"/>
            <a:ext cx="2398341" cy="1596281"/>
          </a:xfrm>
          <a:prstGeom prst="rect">
            <a:avLst/>
          </a:prstGeom>
        </p:spPr>
      </p:pic>
      <p:pic>
        <p:nvPicPr>
          <p:cNvPr id="14" name="13 Imagen"/>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7150625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62248" y="1844824"/>
            <a:ext cx="5758024" cy="1477328"/>
          </a:xfrm>
          <a:prstGeom prst="rect">
            <a:avLst/>
          </a:prstGeom>
          <a:noFill/>
        </p:spPr>
        <p:txBody>
          <a:bodyPr wrap="square" rtlCol="0">
            <a:spAutoFit/>
          </a:bodyPr>
          <a:lstStyle/>
          <a:p>
            <a:r>
              <a:rPr lang="es-CL" dirty="0" smtClean="0"/>
              <a:t>8 de julio de 2013</a:t>
            </a:r>
          </a:p>
          <a:p>
            <a:endParaRPr lang="es-CL" dirty="0"/>
          </a:p>
          <a:p>
            <a:r>
              <a:rPr lang="es-CL" dirty="0" smtClean="0"/>
              <a:t>Primera recolección de 550 </a:t>
            </a:r>
            <a:r>
              <a:rPr lang="es-CL" dirty="0" err="1" smtClean="0"/>
              <a:t>Ecoladrillos</a:t>
            </a:r>
            <a:endParaRPr lang="es-CL" dirty="0" smtClean="0"/>
          </a:p>
          <a:p>
            <a:endParaRPr lang="es-CL" dirty="0"/>
          </a:p>
          <a:p>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3528" y="2924944"/>
            <a:ext cx="2398341" cy="1596281"/>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902195" y="2923000"/>
            <a:ext cx="2398341" cy="1596281"/>
          </a:xfrm>
          <a:prstGeom prst="rect">
            <a:avLst/>
          </a:prstGeom>
        </p:spPr>
      </p:pic>
      <p:pic>
        <p:nvPicPr>
          <p:cNvPr id="6" name="5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5580112" y="2924944"/>
            <a:ext cx="2398341" cy="1596281"/>
          </a:xfrm>
          <a:prstGeom prst="rect">
            <a:avLst/>
          </a:prstGeom>
        </p:spPr>
      </p:pic>
      <p:pic>
        <p:nvPicPr>
          <p:cNvPr id="4" name="3 Imagen"/>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323527" y="4696543"/>
            <a:ext cx="2398341" cy="1596281"/>
          </a:xfrm>
          <a:prstGeom prst="rect">
            <a:avLst/>
          </a:prstGeom>
        </p:spPr>
      </p:pic>
      <p:pic>
        <p:nvPicPr>
          <p:cNvPr id="15" name="14 Imagen"/>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84385437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62248" y="1844824"/>
            <a:ext cx="5758024" cy="1477328"/>
          </a:xfrm>
          <a:prstGeom prst="rect">
            <a:avLst/>
          </a:prstGeom>
          <a:noFill/>
        </p:spPr>
        <p:txBody>
          <a:bodyPr wrap="square" rtlCol="0">
            <a:spAutoFit/>
          </a:bodyPr>
          <a:lstStyle/>
          <a:p>
            <a:r>
              <a:rPr lang="es-CL" dirty="0" smtClean="0"/>
              <a:t>8 de julio de 2013</a:t>
            </a:r>
          </a:p>
          <a:p>
            <a:endParaRPr lang="es-CL" dirty="0"/>
          </a:p>
          <a:p>
            <a:r>
              <a:rPr lang="es-CL" dirty="0" smtClean="0"/>
              <a:t>Primera recolección de 550 </a:t>
            </a:r>
            <a:r>
              <a:rPr lang="es-CL" dirty="0" err="1" smtClean="0"/>
              <a:t>Ecoladrillos</a:t>
            </a:r>
            <a:endParaRPr lang="es-CL" dirty="0" smtClean="0"/>
          </a:p>
          <a:p>
            <a:endParaRPr lang="es-CL" dirty="0"/>
          </a:p>
          <a:p>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3528" y="2924944"/>
            <a:ext cx="2398341" cy="1596281"/>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902195" y="2923000"/>
            <a:ext cx="2398341" cy="1596281"/>
          </a:xfrm>
          <a:prstGeom prst="rect">
            <a:avLst/>
          </a:prstGeom>
        </p:spPr>
      </p:pic>
      <p:pic>
        <p:nvPicPr>
          <p:cNvPr id="6" name="5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5580112" y="2924944"/>
            <a:ext cx="2398341" cy="1596281"/>
          </a:xfrm>
          <a:prstGeom prst="rect">
            <a:avLst/>
          </a:prstGeom>
        </p:spPr>
      </p:pic>
      <p:pic>
        <p:nvPicPr>
          <p:cNvPr id="4" name="3 Imagen"/>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323527" y="4696543"/>
            <a:ext cx="2398341" cy="1596281"/>
          </a:xfrm>
          <a:prstGeom prst="rect">
            <a:avLst/>
          </a:prstGeom>
        </p:spPr>
      </p:pic>
      <p:pic>
        <p:nvPicPr>
          <p:cNvPr id="7" name="6 Imagen"/>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2902195" y="4696542"/>
            <a:ext cx="2398341" cy="1596281"/>
          </a:xfrm>
          <a:prstGeom prst="rect">
            <a:avLst/>
          </a:prstGeom>
        </p:spPr>
      </p:pic>
      <p:pic>
        <p:nvPicPr>
          <p:cNvPr id="16" name="15 Imagen"/>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980813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7"/>
          <p:cNvSpPr>
            <a:spLocks/>
          </p:cNvSpPr>
          <p:nvPr/>
        </p:nvSpPr>
        <p:spPr bwMode="auto">
          <a:xfrm>
            <a:off x="2447840" y="1200833"/>
            <a:ext cx="4307172" cy="584775"/>
          </a:xfrm>
          <a:prstGeom prst="rect">
            <a:avLst/>
          </a:prstGeom>
          <a:noFill/>
          <a:ln>
            <a:noFill/>
          </a:ln>
        </p:spPr>
        <p:txBody>
          <a:bodyPr wrap="square" rtlCol="0">
            <a:spAutoFit/>
          </a:bodyPr>
          <a:lstStyle/>
          <a:p>
            <a:r>
              <a:rPr lang="es-ES_tradnl" sz="3200" dirty="0" smtClean="0">
                <a:solidFill>
                  <a:srgbClr val="009900"/>
                </a:solidFill>
                <a:latin typeface="gobCL" pitchFamily="50" charset="0"/>
                <a:ea typeface="Verdana" pitchFamily="34" charset="0"/>
                <a:cs typeface="Verdana" pitchFamily="34" charset="0"/>
              </a:rPr>
              <a:t>Índice</a:t>
            </a:r>
          </a:p>
        </p:txBody>
      </p:sp>
      <p:pic>
        <p:nvPicPr>
          <p:cNvPr id="24" name="23 Imagen"/>
          <p:cNvPicPr>
            <a:picLocks noChangeAspect="1"/>
          </p:cNvPicPr>
          <p:nvPr/>
        </p:nvPicPr>
        <p:blipFill rotWithShape="1">
          <a:blip r:embed="rId2"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26" name="Imagen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26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pic>
        <p:nvPicPr>
          <p:cNvPr id="36" name="Picture 2"/>
          <p:cNvPicPr>
            <a:picLocks noChangeAspect="1" noChangeArrowheads="1"/>
          </p:cNvPicPr>
          <p:nvPr/>
        </p:nvPicPr>
        <p:blipFill>
          <a:blip r:embed="rId5"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6">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1644154" y="1136833"/>
            <a:ext cx="684427" cy="630437"/>
          </a:xfrm>
          <a:prstGeom prst="rect">
            <a:avLst/>
          </a:prstGeom>
          <a:noFill/>
          <a:ln>
            <a:noFill/>
          </a:ln>
          <a:effectLst/>
        </p:spPr>
      </p:pic>
      <p:sp>
        <p:nvSpPr>
          <p:cNvPr id="33" name="32 Proceso alternativo"/>
          <p:cNvSpPr/>
          <p:nvPr/>
        </p:nvSpPr>
        <p:spPr>
          <a:xfrm>
            <a:off x="1624292" y="1739889"/>
            <a:ext cx="5251963"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186328" y="1454243"/>
            <a:ext cx="458033" cy="434040"/>
          </a:xfrm>
          <a:prstGeom prst="rect">
            <a:avLst/>
          </a:prstGeom>
          <a:noFill/>
          <a:ln>
            <a:noFill/>
          </a:ln>
          <a:effectLst/>
        </p:spPr>
      </p:pic>
      <p:pic>
        <p:nvPicPr>
          <p:cNvPr id="50"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29630" y="2473149"/>
            <a:ext cx="458033" cy="434040"/>
          </a:xfrm>
          <a:prstGeom prst="rect">
            <a:avLst/>
          </a:prstGeom>
          <a:noFill/>
          <a:ln>
            <a:noFill/>
          </a:ln>
          <a:effectLst/>
        </p:spPr>
      </p:pic>
      <p:pic>
        <p:nvPicPr>
          <p:cNvPr id="5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76066" y="3009692"/>
            <a:ext cx="458033" cy="434040"/>
          </a:xfrm>
          <a:prstGeom prst="rect">
            <a:avLst/>
          </a:prstGeom>
          <a:noFill/>
          <a:ln>
            <a:noFill/>
          </a:ln>
          <a:effectLst/>
        </p:spPr>
      </p:pic>
      <p:pic>
        <p:nvPicPr>
          <p:cNvPr id="6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94983" y="3595127"/>
            <a:ext cx="458033" cy="434040"/>
          </a:xfrm>
          <a:prstGeom prst="rect">
            <a:avLst/>
          </a:prstGeom>
          <a:noFill/>
          <a:ln>
            <a:noFill/>
          </a:ln>
          <a:effectLst/>
        </p:spPr>
      </p:pic>
      <p:pic>
        <p:nvPicPr>
          <p:cNvPr id="7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22997" y="4213035"/>
            <a:ext cx="458033" cy="434040"/>
          </a:xfrm>
          <a:prstGeom prst="rect">
            <a:avLst/>
          </a:prstGeom>
          <a:noFill/>
          <a:ln>
            <a:noFill/>
          </a:ln>
          <a:effectLst/>
        </p:spPr>
      </p:pic>
      <p:sp>
        <p:nvSpPr>
          <p:cNvPr id="2" name="1 CuadroTexto"/>
          <p:cNvSpPr txBox="1"/>
          <p:nvPr/>
        </p:nvSpPr>
        <p:spPr>
          <a:xfrm>
            <a:off x="2339752" y="2505503"/>
            <a:ext cx="6048672" cy="369332"/>
          </a:xfrm>
          <a:prstGeom prst="rect">
            <a:avLst/>
          </a:prstGeom>
          <a:noFill/>
        </p:spPr>
        <p:txBody>
          <a:bodyPr wrap="square" rtlCol="0">
            <a:spAutoFit/>
          </a:bodyPr>
          <a:lstStyle/>
          <a:p>
            <a:r>
              <a:rPr lang="es-CL" b="1" dirty="0" smtClean="0">
                <a:solidFill>
                  <a:srgbClr val="009900"/>
                </a:solidFill>
              </a:rPr>
              <a:t>A modo de Diagnóstico. El lado oscuro de Nuestra Realidad</a:t>
            </a:r>
            <a:endParaRPr lang="es-CL" b="1" dirty="0">
              <a:solidFill>
                <a:srgbClr val="009900"/>
              </a:solidFill>
            </a:endParaRPr>
          </a:p>
        </p:txBody>
      </p:sp>
      <p:sp>
        <p:nvSpPr>
          <p:cNvPr id="3" name="2 CuadroTexto"/>
          <p:cNvSpPr txBox="1"/>
          <p:nvPr/>
        </p:nvSpPr>
        <p:spPr>
          <a:xfrm>
            <a:off x="2339752" y="3042046"/>
            <a:ext cx="5544616" cy="369332"/>
          </a:xfrm>
          <a:prstGeom prst="rect">
            <a:avLst/>
          </a:prstGeom>
          <a:noFill/>
        </p:spPr>
        <p:txBody>
          <a:bodyPr wrap="square" rtlCol="0">
            <a:spAutoFit/>
          </a:bodyPr>
          <a:lstStyle/>
          <a:p>
            <a:r>
              <a:rPr lang="es-CL" b="1" dirty="0">
                <a:solidFill>
                  <a:srgbClr val="009900"/>
                </a:solidFill>
              </a:rPr>
              <a:t>¿Qué </a:t>
            </a:r>
            <a:r>
              <a:rPr lang="es-CL" b="1" dirty="0" smtClean="0">
                <a:solidFill>
                  <a:srgbClr val="009900"/>
                </a:solidFill>
              </a:rPr>
              <a:t>son y </a:t>
            </a:r>
            <a:r>
              <a:rPr lang="es-CL" b="1" dirty="0">
                <a:solidFill>
                  <a:srgbClr val="009900"/>
                </a:solidFill>
              </a:rPr>
              <a:t>Cómo se hacen los </a:t>
            </a:r>
            <a:r>
              <a:rPr lang="es-CL" b="1" dirty="0" err="1">
                <a:solidFill>
                  <a:srgbClr val="009900"/>
                </a:solidFill>
              </a:rPr>
              <a:t>Ecoladrillos</a:t>
            </a:r>
            <a:r>
              <a:rPr lang="es-CL" b="1" dirty="0" smtClean="0">
                <a:solidFill>
                  <a:srgbClr val="009900"/>
                </a:solidFill>
              </a:rPr>
              <a:t>?</a:t>
            </a:r>
            <a:endParaRPr lang="es-CL" b="1" dirty="0">
              <a:solidFill>
                <a:srgbClr val="009900"/>
              </a:solidFill>
            </a:endParaRPr>
          </a:p>
        </p:txBody>
      </p:sp>
      <p:sp>
        <p:nvSpPr>
          <p:cNvPr id="4" name="3 CuadroTexto"/>
          <p:cNvSpPr txBox="1"/>
          <p:nvPr/>
        </p:nvSpPr>
        <p:spPr>
          <a:xfrm>
            <a:off x="2339752" y="3627481"/>
            <a:ext cx="4307172" cy="369332"/>
          </a:xfrm>
          <a:prstGeom prst="rect">
            <a:avLst/>
          </a:prstGeom>
          <a:noFill/>
        </p:spPr>
        <p:txBody>
          <a:bodyPr wrap="square" rtlCol="0">
            <a:spAutoFit/>
          </a:bodyPr>
          <a:lstStyle/>
          <a:p>
            <a:r>
              <a:rPr lang="es-CL" b="1" dirty="0" err="1" smtClean="0">
                <a:solidFill>
                  <a:srgbClr val="009900"/>
                </a:solidFill>
              </a:rPr>
              <a:t>ECOidea</a:t>
            </a:r>
            <a:r>
              <a:rPr lang="es-CL" b="1" dirty="0" smtClean="0">
                <a:solidFill>
                  <a:srgbClr val="009900"/>
                </a:solidFill>
              </a:rPr>
              <a:t>: ¿Para qué hacemos </a:t>
            </a:r>
            <a:r>
              <a:rPr lang="es-CL" b="1" dirty="0" err="1" smtClean="0">
                <a:solidFill>
                  <a:srgbClr val="009900"/>
                </a:solidFill>
              </a:rPr>
              <a:t>Ecoladrillos</a:t>
            </a:r>
            <a:r>
              <a:rPr lang="es-CL" b="1" dirty="0" smtClean="0">
                <a:solidFill>
                  <a:srgbClr val="009900"/>
                </a:solidFill>
              </a:rPr>
              <a:t>?</a:t>
            </a:r>
            <a:endParaRPr lang="es-CL" b="1" dirty="0">
              <a:solidFill>
                <a:srgbClr val="009900"/>
              </a:solidFill>
            </a:endParaRPr>
          </a:p>
        </p:txBody>
      </p:sp>
      <p:sp>
        <p:nvSpPr>
          <p:cNvPr id="5" name="4 CuadroTexto"/>
          <p:cNvSpPr txBox="1"/>
          <p:nvPr/>
        </p:nvSpPr>
        <p:spPr>
          <a:xfrm>
            <a:off x="2339752" y="4245389"/>
            <a:ext cx="4752528" cy="369332"/>
          </a:xfrm>
          <a:prstGeom prst="rect">
            <a:avLst/>
          </a:prstGeom>
          <a:noFill/>
        </p:spPr>
        <p:txBody>
          <a:bodyPr wrap="square" rtlCol="0">
            <a:spAutoFit/>
          </a:bodyPr>
          <a:lstStyle/>
          <a:p>
            <a:r>
              <a:rPr lang="es-CL" b="1" dirty="0" smtClean="0">
                <a:solidFill>
                  <a:srgbClr val="009900"/>
                </a:solidFill>
              </a:rPr>
              <a:t>Eco Fechas: algunos hitos importantes</a:t>
            </a:r>
            <a:endParaRPr lang="es-CL" b="1" dirty="0">
              <a:solidFill>
                <a:srgbClr val="009900"/>
              </a:solidFill>
            </a:endParaRPr>
          </a:p>
        </p:txBody>
      </p:sp>
      <p:pic>
        <p:nvPicPr>
          <p:cNvPr id="21"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4891272"/>
            <a:ext cx="458033" cy="434040"/>
          </a:xfrm>
          <a:prstGeom prst="rect">
            <a:avLst/>
          </a:prstGeom>
          <a:noFill/>
          <a:ln>
            <a:noFill/>
          </a:ln>
          <a:effectLst/>
        </p:spPr>
      </p:pic>
      <p:pic>
        <p:nvPicPr>
          <p:cNvPr id="6" name="5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7" name="6 CuadroTexto"/>
          <p:cNvSpPr txBox="1"/>
          <p:nvPr/>
        </p:nvSpPr>
        <p:spPr>
          <a:xfrm>
            <a:off x="2339752" y="4923626"/>
            <a:ext cx="4199084" cy="369332"/>
          </a:xfrm>
          <a:prstGeom prst="rect">
            <a:avLst/>
          </a:prstGeom>
          <a:noFill/>
        </p:spPr>
        <p:txBody>
          <a:bodyPr wrap="square" rtlCol="0">
            <a:spAutoFit/>
          </a:bodyPr>
          <a:lstStyle/>
          <a:p>
            <a:r>
              <a:rPr lang="es-CL" b="1" dirty="0" smtClean="0">
                <a:solidFill>
                  <a:srgbClr val="009900"/>
                </a:solidFill>
              </a:rPr>
              <a:t>Compromiso: Organización</a:t>
            </a:r>
            <a:endParaRPr lang="es-CL" b="1" dirty="0">
              <a:solidFill>
                <a:srgbClr val="009900"/>
              </a:solidFill>
            </a:endParaRPr>
          </a:p>
        </p:txBody>
      </p:sp>
      <p:pic>
        <p:nvPicPr>
          <p:cNvPr id="25"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5556884"/>
            <a:ext cx="458033" cy="434040"/>
          </a:xfrm>
          <a:prstGeom prst="rect">
            <a:avLst/>
          </a:prstGeom>
          <a:noFill/>
          <a:ln>
            <a:noFill/>
          </a:ln>
          <a:effectLst/>
        </p:spPr>
      </p:pic>
      <p:sp>
        <p:nvSpPr>
          <p:cNvPr id="8" name="7 CuadroTexto"/>
          <p:cNvSpPr txBox="1"/>
          <p:nvPr/>
        </p:nvSpPr>
        <p:spPr>
          <a:xfrm>
            <a:off x="2339752" y="5589238"/>
            <a:ext cx="2232248" cy="369332"/>
          </a:xfrm>
          <a:prstGeom prst="rect">
            <a:avLst/>
          </a:prstGeom>
          <a:noFill/>
        </p:spPr>
        <p:txBody>
          <a:bodyPr wrap="square" rtlCol="0">
            <a:spAutoFit/>
          </a:bodyPr>
          <a:lstStyle/>
          <a:p>
            <a:r>
              <a:rPr lang="es-CL" b="1" dirty="0" smtClean="0">
                <a:solidFill>
                  <a:srgbClr val="009900"/>
                </a:solidFill>
              </a:rPr>
              <a:t>Agradecimientos </a:t>
            </a:r>
            <a:endParaRPr lang="es-CL" b="1" dirty="0">
              <a:solidFill>
                <a:srgbClr val="009900"/>
              </a:solidFill>
            </a:endParaRPr>
          </a:p>
        </p:txBody>
      </p:sp>
      <p:pic>
        <p:nvPicPr>
          <p:cNvPr id="22" name="2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5399529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62248" y="1844824"/>
            <a:ext cx="5758024" cy="1477328"/>
          </a:xfrm>
          <a:prstGeom prst="rect">
            <a:avLst/>
          </a:prstGeom>
          <a:noFill/>
        </p:spPr>
        <p:txBody>
          <a:bodyPr wrap="square" rtlCol="0">
            <a:spAutoFit/>
          </a:bodyPr>
          <a:lstStyle/>
          <a:p>
            <a:r>
              <a:rPr lang="es-CL" dirty="0" smtClean="0"/>
              <a:t>8 de julio de 2013</a:t>
            </a:r>
          </a:p>
          <a:p>
            <a:endParaRPr lang="es-CL" dirty="0"/>
          </a:p>
          <a:p>
            <a:r>
              <a:rPr lang="es-CL" dirty="0" smtClean="0"/>
              <a:t>Primera recolección de 550 </a:t>
            </a:r>
            <a:r>
              <a:rPr lang="es-CL" dirty="0" err="1" smtClean="0"/>
              <a:t>Ecoladrillos</a:t>
            </a:r>
            <a:endParaRPr lang="es-CL" dirty="0" smtClean="0"/>
          </a:p>
          <a:p>
            <a:endParaRPr lang="es-CL" dirty="0"/>
          </a:p>
          <a:p>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3528" y="2924944"/>
            <a:ext cx="2398341" cy="1596281"/>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902195" y="2923000"/>
            <a:ext cx="2398341" cy="1596281"/>
          </a:xfrm>
          <a:prstGeom prst="rect">
            <a:avLst/>
          </a:prstGeom>
        </p:spPr>
      </p:pic>
      <p:pic>
        <p:nvPicPr>
          <p:cNvPr id="6" name="5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5580112" y="2924944"/>
            <a:ext cx="2398341" cy="1596281"/>
          </a:xfrm>
          <a:prstGeom prst="rect">
            <a:avLst/>
          </a:prstGeom>
        </p:spPr>
      </p:pic>
      <p:pic>
        <p:nvPicPr>
          <p:cNvPr id="4" name="3 Imagen"/>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323527" y="4696543"/>
            <a:ext cx="2398341" cy="1596281"/>
          </a:xfrm>
          <a:prstGeom prst="rect">
            <a:avLst/>
          </a:prstGeom>
        </p:spPr>
      </p:pic>
      <p:pic>
        <p:nvPicPr>
          <p:cNvPr id="7" name="6 Imagen"/>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2902195" y="4696542"/>
            <a:ext cx="2398341" cy="1596281"/>
          </a:xfrm>
          <a:prstGeom prst="rect">
            <a:avLst/>
          </a:prstGeom>
        </p:spPr>
      </p:pic>
      <p:pic>
        <p:nvPicPr>
          <p:cNvPr id="8" name="7 Imagen"/>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5580111" y="4696543"/>
            <a:ext cx="2398341" cy="1596281"/>
          </a:xfrm>
          <a:prstGeom prst="rect">
            <a:avLst/>
          </a:prstGeom>
        </p:spPr>
      </p:pic>
      <p:pic>
        <p:nvPicPr>
          <p:cNvPr id="23" name="22 Imagen"/>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2362031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23222" y="1739889"/>
            <a:ext cx="6935466" cy="1200329"/>
          </a:xfrm>
          <a:prstGeom prst="rect">
            <a:avLst/>
          </a:prstGeom>
          <a:noFill/>
        </p:spPr>
        <p:txBody>
          <a:bodyPr wrap="square" rtlCol="0">
            <a:spAutoFit/>
          </a:bodyPr>
          <a:lstStyle/>
          <a:p>
            <a:r>
              <a:rPr lang="es-CL" dirty="0" smtClean="0"/>
              <a:t>16 de mayo de 2014</a:t>
            </a:r>
          </a:p>
          <a:p>
            <a:endParaRPr lang="es-CL" dirty="0"/>
          </a:p>
          <a:p>
            <a:r>
              <a:rPr lang="es-CL" dirty="0" smtClean="0"/>
              <a:t>Participación en la Primera Feria Medio Ambiental que organiza el Departamento de Medio Ambiente de la I. Municipalidad de Futrono</a:t>
            </a:r>
            <a:endParaRPr lang="es-CL"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901434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23222" y="1739889"/>
            <a:ext cx="4190334" cy="923330"/>
          </a:xfrm>
          <a:prstGeom prst="rect">
            <a:avLst/>
          </a:prstGeom>
          <a:noFill/>
        </p:spPr>
        <p:txBody>
          <a:bodyPr wrap="square" rtlCol="0">
            <a:spAutoFit/>
          </a:bodyPr>
          <a:lstStyle/>
          <a:p>
            <a:r>
              <a:rPr lang="es-CL" dirty="0" smtClean="0"/>
              <a:t>Septiembre de 2014</a:t>
            </a:r>
          </a:p>
          <a:p>
            <a:endParaRPr lang="es-CL" dirty="0"/>
          </a:p>
          <a:p>
            <a:r>
              <a:rPr lang="es-CL" dirty="0" smtClean="0"/>
              <a:t>Centro de Padres se suma a esta iniciativa</a:t>
            </a:r>
            <a:endParaRPr lang="es-CL"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4" name="3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290884" y="2663695"/>
            <a:ext cx="4668812" cy="3501609"/>
          </a:xfrm>
          <a:prstGeom prst="rect">
            <a:avLst/>
          </a:prstGeom>
        </p:spPr>
      </p:pic>
    </p:spTree>
    <p:extLst>
      <p:ext uri="{BB962C8B-B14F-4D97-AF65-F5344CB8AC3E}">
        <p14:creationId xmlns="" xmlns:p14="http://schemas.microsoft.com/office/powerpoint/2010/main" val="282934712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23222" y="1739889"/>
            <a:ext cx="4190334" cy="2031325"/>
          </a:xfrm>
          <a:prstGeom prst="rect">
            <a:avLst/>
          </a:prstGeom>
          <a:noFill/>
        </p:spPr>
        <p:txBody>
          <a:bodyPr wrap="square" rtlCol="0">
            <a:spAutoFit/>
          </a:bodyPr>
          <a:lstStyle/>
          <a:p>
            <a:r>
              <a:rPr lang="es-CL" dirty="0" smtClean="0"/>
              <a:t>Septiembre de 2014</a:t>
            </a:r>
          </a:p>
          <a:p>
            <a:endParaRPr lang="es-CL" dirty="0"/>
          </a:p>
          <a:p>
            <a:r>
              <a:rPr lang="es-CL" dirty="0" smtClean="0"/>
              <a:t>Centro de Padres se suma a esta iniciativa</a:t>
            </a:r>
          </a:p>
          <a:p>
            <a:endParaRPr lang="es-CL" dirty="0"/>
          </a:p>
          <a:p>
            <a:r>
              <a:rPr lang="es-CL" dirty="0" smtClean="0"/>
              <a:t>29 de septiembre postula al FPA</a:t>
            </a:r>
          </a:p>
          <a:p>
            <a:endParaRPr lang="es-CL" dirty="0"/>
          </a:p>
          <a:p>
            <a:endParaRPr lang="es-CL"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4" name="3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902195" y="3254822"/>
            <a:ext cx="3249617" cy="2519082"/>
          </a:xfrm>
          <a:prstGeom prst="rect">
            <a:avLst/>
          </a:prstGeom>
        </p:spPr>
      </p:pic>
    </p:spTree>
    <p:extLst>
      <p:ext uri="{BB962C8B-B14F-4D97-AF65-F5344CB8AC3E}">
        <p14:creationId xmlns="" xmlns:p14="http://schemas.microsoft.com/office/powerpoint/2010/main" val="9058986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23222" y="1739889"/>
            <a:ext cx="6085082" cy="2246769"/>
          </a:xfrm>
          <a:prstGeom prst="rect">
            <a:avLst/>
          </a:prstGeom>
          <a:noFill/>
        </p:spPr>
        <p:txBody>
          <a:bodyPr wrap="square" rtlCol="0">
            <a:spAutoFit/>
          </a:bodyPr>
          <a:lstStyle/>
          <a:p>
            <a:r>
              <a:rPr lang="es-CL" dirty="0" smtClean="0"/>
              <a:t>Septiembre de 2014</a:t>
            </a:r>
          </a:p>
          <a:p>
            <a:endParaRPr lang="es-CL" dirty="0"/>
          </a:p>
          <a:p>
            <a:r>
              <a:rPr lang="es-CL" dirty="0" smtClean="0"/>
              <a:t>Centro de Padres se suma a esta iniciativa</a:t>
            </a:r>
          </a:p>
          <a:p>
            <a:endParaRPr lang="es-CL" dirty="0"/>
          </a:p>
          <a:p>
            <a:r>
              <a:rPr lang="es-CL" dirty="0" smtClean="0"/>
              <a:t>29 de septiembre postula al FPA</a:t>
            </a:r>
          </a:p>
          <a:p>
            <a:endParaRPr lang="es-CL" dirty="0"/>
          </a:p>
          <a:p>
            <a:r>
              <a:rPr lang="es-CL" dirty="0"/>
              <a:t>12 de marzo de 2015: </a:t>
            </a:r>
            <a:r>
              <a:rPr lang="es-CL" sz="3200" b="1" dirty="0"/>
              <a:t>Proyecto seleccionado</a:t>
            </a:r>
            <a:endParaRPr lang="es-CL" b="1"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73988237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23222" y="1739889"/>
            <a:ext cx="6935466" cy="3077766"/>
          </a:xfrm>
          <a:prstGeom prst="rect">
            <a:avLst/>
          </a:prstGeom>
          <a:noFill/>
        </p:spPr>
        <p:txBody>
          <a:bodyPr wrap="square" rtlCol="0">
            <a:spAutoFit/>
          </a:bodyPr>
          <a:lstStyle/>
          <a:p>
            <a:r>
              <a:rPr lang="es-CL" dirty="0" smtClean="0"/>
              <a:t>Septiembre de 2014</a:t>
            </a:r>
          </a:p>
          <a:p>
            <a:endParaRPr lang="es-CL" dirty="0"/>
          </a:p>
          <a:p>
            <a:r>
              <a:rPr lang="es-CL" dirty="0" smtClean="0"/>
              <a:t>Centro de Padres se suma a esta iniciativa</a:t>
            </a:r>
          </a:p>
          <a:p>
            <a:endParaRPr lang="es-CL" dirty="0"/>
          </a:p>
          <a:p>
            <a:r>
              <a:rPr lang="es-CL" dirty="0" smtClean="0"/>
              <a:t>29 de septiembre postula al FPA</a:t>
            </a:r>
          </a:p>
          <a:p>
            <a:endParaRPr lang="es-CL" dirty="0"/>
          </a:p>
          <a:p>
            <a:r>
              <a:rPr lang="es-CL" dirty="0" smtClean="0"/>
              <a:t>12 de marzo de 2015: </a:t>
            </a:r>
            <a:r>
              <a:rPr lang="es-CL" sz="3200" b="1" dirty="0" smtClean="0"/>
              <a:t>Proyecto seleccionado</a:t>
            </a:r>
            <a:endParaRPr lang="es-CL" b="1" dirty="0" smtClean="0"/>
          </a:p>
          <a:p>
            <a:endParaRPr lang="es-CL" dirty="0"/>
          </a:p>
          <a:p>
            <a:r>
              <a:rPr lang="es-CL" dirty="0" smtClean="0"/>
              <a:t>3 de junio de 2015: Centro de Padres participa en la Segunda Feria Medioambiental de Futrono</a:t>
            </a:r>
            <a:endParaRPr lang="es-CL"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40881264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4" name="3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262248" y="1302134"/>
            <a:ext cx="6228184" cy="4671138"/>
          </a:xfrm>
          <a:prstGeom prst="rect">
            <a:avLst/>
          </a:prstGeom>
        </p:spPr>
      </p:pic>
    </p:spTree>
    <p:extLst>
      <p:ext uri="{BB962C8B-B14F-4D97-AF65-F5344CB8AC3E}">
        <p14:creationId xmlns="" xmlns:p14="http://schemas.microsoft.com/office/powerpoint/2010/main" val="53371194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3" name="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262248" y="1295695"/>
            <a:ext cx="6225023" cy="4668767"/>
          </a:xfrm>
          <a:prstGeom prst="rect">
            <a:avLst/>
          </a:prstGeom>
        </p:spPr>
      </p:pic>
    </p:spTree>
    <p:extLst>
      <p:ext uri="{BB962C8B-B14F-4D97-AF65-F5344CB8AC3E}">
        <p14:creationId xmlns="" xmlns:p14="http://schemas.microsoft.com/office/powerpoint/2010/main" val="18726120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3" name="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149476" y="1339542"/>
            <a:ext cx="6338339" cy="4753754"/>
          </a:xfrm>
          <a:prstGeom prst="rect">
            <a:avLst/>
          </a:prstGeom>
        </p:spPr>
      </p:pic>
    </p:spTree>
    <p:extLst>
      <p:ext uri="{BB962C8B-B14F-4D97-AF65-F5344CB8AC3E}">
        <p14:creationId xmlns="" xmlns:p14="http://schemas.microsoft.com/office/powerpoint/2010/main" val="37050923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262248" y="1844824"/>
            <a:ext cx="6046056" cy="3447098"/>
          </a:xfrm>
          <a:prstGeom prst="rect">
            <a:avLst/>
          </a:prstGeom>
          <a:noFill/>
        </p:spPr>
        <p:txBody>
          <a:bodyPr wrap="square" rtlCol="0">
            <a:spAutoFit/>
          </a:bodyPr>
          <a:lstStyle/>
          <a:p>
            <a:pPr algn="ctr"/>
            <a:r>
              <a:rPr lang="es-CL" dirty="0" smtClean="0"/>
              <a:t>1 de agosto de 2015   al    30 de junio de 2016</a:t>
            </a:r>
          </a:p>
          <a:p>
            <a:pPr algn="ctr"/>
            <a:endParaRPr lang="es-CL" dirty="0"/>
          </a:p>
          <a:p>
            <a:pPr algn="ctr"/>
            <a:r>
              <a:rPr lang="es-CL" dirty="0" smtClean="0"/>
              <a:t>Ejecución del proyecto:</a:t>
            </a:r>
          </a:p>
          <a:p>
            <a:pPr algn="ctr"/>
            <a:endParaRPr lang="es-CL" dirty="0"/>
          </a:p>
          <a:p>
            <a:pPr algn="ctr"/>
            <a:r>
              <a:rPr lang="es-CL" sz="3200" b="1" dirty="0">
                <a:solidFill>
                  <a:srgbClr val="00B050"/>
                </a:solidFill>
              </a:rPr>
              <a:t>3000 </a:t>
            </a:r>
            <a:r>
              <a:rPr lang="es-CL" sz="3200" b="1" dirty="0" err="1">
                <a:solidFill>
                  <a:srgbClr val="00B050"/>
                </a:solidFill>
              </a:rPr>
              <a:t>Ecoladrillos</a:t>
            </a:r>
            <a:r>
              <a:rPr lang="es-CL" sz="3200" b="1" dirty="0">
                <a:solidFill>
                  <a:srgbClr val="00B050"/>
                </a:solidFill>
              </a:rPr>
              <a:t> reutilizados en la confección de 60 metros de cierre perimetral con panderetas - Primera etapa.</a:t>
            </a:r>
            <a:endParaRPr lang="es-CL" sz="2800" b="1" dirty="0">
              <a:solidFill>
                <a:srgbClr val="00B050"/>
              </a:solidFill>
              <a:latin typeface="gobCL" pitchFamily="50" charset="0"/>
            </a:endParaRPr>
          </a:p>
          <a:p>
            <a:pPr algn="ctr"/>
            <a:endParaRPr lang="es-CL"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92782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5778981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90823137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1015663"/>
          </a:xfrm>
          <a:prstGeom prst="rect">
            <a:avLst/>
          </a:prstGeom>
          <a:noFill/>
        </p:spPr>
        <p:txBody>
          <a:bodyPr wrap="square" rtlCol="0">
            <a:spAutoFit/>
          </a:bodyPr>
          <a:lstStyle/>
          <a:p>
            <a:pPr marL="342900" indent="-342900">
              <a:buFontTx/>
              <a:buChar char="-"/>
            </a:pPr>
            <a:r>
              <a:rPr lang="es-CL" sz="2000" b="1" dirty="0" smtClean="0">
                <a:solidFill>
                  <a:srgbClr val="009900"/>
                </a:solidFill>
              </a:rPr>
              <a:t>CHARLAS A CADA UNO DE LOS CURSOS DEL LICEO</a:t>
            </a:r>
          </a:p>
          <a:p>
            <a:pPr marL="342900" indent="-342900">
              <a:buFontTx/>
              <a:buChar char="-"/>
            </a:pPr>
            <a:endParaRPr lang="es-CL" sz="2000" b="1" dirty="0">
              <a:solidFill>
                <a:srgbClr val="009900"/>
              </a:solidFill>
            </a:endParaRPr>
          </a:p>
          <a:p>
            <a:endParaRPr lang="es-CL" sz="2000" b="1" dirty="0" smtClean="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61565424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1015663"/>
          </a:xfrm>
          <a:prstGeom prst="rect">
            <a:avLst/>
          </a:prstGeom>
          <a:noFill/>
        </p:spPr>
        <p:txBody>
          <a:bodyPr wrap="square" rtlCol="0">
            <a:spAutoFit/>
          </a:bodyPr>
          <a:lstStyle/>
          <a:p>
            <a:pPr marL="342900" indent="-342900">
              <a:buFontTx/>
              <a:buChar char="-"/>
            </a:pPr>
            <a:r>
              <a:rPr lang="es-CL" sz="2000" b="1" dirty="0" smtClean="0">
                <a:solidFill>
                  <a:srgbClr val="009900"/>
                </a:solidFill>
              </a:rPr>
              <a:t>CHARLAS A CADA UNO DE LOS CURSOS DEL LICEO</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CHARLAS A 5 ORGANIZACIONES COMUNITARIAS</a:t>
            </a: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5181804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1938992"/>
          </a:xfrm>
          <a:prstGeom prst="rect">
            <a:avLst/>
          </a:prstGeom>
          <a:noFill/>
        </p:spPr>
        <p:txBody>
          <a:bodyPr wrap="square" rtlCol="0">
            <a:spAutoFit/>
          </a:bodyPr>
          <a:lstStyle/>
          <a:p>
            <a:pPr marL="342900" indent="-342900">
              <a:buFontTx/>
              <a:buChar char="-"/>
            </a:pPr>
            <a:r>
              <a:rPr lang="es-CL" sz="2000" b="1" dirty="0" smtClean="0">
                <a:solidFill>
                  <a:srgbClr val="009900"/>
                </a:solidFill>
              </a:rPr>
              <a:t>CHARLAS A CADA UNO DE LOS CURSOS DEL LICEO</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CHARLAS A 5 ORGANIZACIONES COMUNITARIAS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JORNADA DE LIMPIEZA CRUCE COIQUE HASTA TENENCIA DE CARABINEROS</a:t>
            </a: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53380170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3477875"/>
          </a:xfrm>
          <a:prstGeom prst="rect">
            <a:avLst/>
          </a:prstGeom>
          <a:noFill/>
        </p:spPr>
        <p:txBody>
          <a:bodyPr wrap="square" rtlCol="0">
            <a:spAutoFit/>
          </a:bodyPr>
          <a:lstStyle/>
          <a:p>
            <a:pPr marL="342900" indent="-342900">
              <a:buFontTx/>
              <a:buChar char="-"/>
            </a:pPr>
            <a:r>
              <a:rPr lang="es-CL" sz="2000" b="1" dirty="0" smtClean="0">
                <a:solidFill>
                  <a:srgbClr val="009900"/>
                </a:solidFill>
              </a:rPr>
              <a:t>CHARLAS A CADA UNO DE LOS CURSOS DEL LICEO</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CHARLAS A 5 ORGANIZACIONES COMUNITARIAS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JORNADA DE LIMPIEZA CRUCE COIQUE HASTA TENENCIA DE CARABINEROS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JORNADA DE LIMPIEZA PUENTE PUMOL HASTA CUATRO (5) ESQUINAS</a:t>
            </a:r>
          </a:p>
          <a:p>
            <a:pPr marL="342900" indent="-342900">
              <a:buFontTx/>
              <a:buChar char="-"/>
            </a:pPr>
            <a:endParaRPr lang="es-CL" sz="2000" b="1" dirty="0">
              <a:solidFill>
                <a:srgbClr val="009900"/>
              </a:solidFill>
            </a:endParaRPr>
          </a:p>
          <a:p>
            <a:pPr marL="342900" indent="-342900">
              <a:buFontTx/>
              <a:buChar char="-"/>
            </a:pP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71623238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3477875"/>
          </a:xfrm>
          <a:prstGeom prst="rect">
            <a:avLst/>
          </a:prstGeom>
          <a:noFill/>
        </p:spPr>
        <p:txBody>
          <a:bodyPr wrap="square" rtlCol="0">
            <a:spAutoFit/>
          </a:bodyPr>
          <a:lstStyle/>
          <a:p>
            <a:pPr marL="342900" indent="-342900">
              <a:buFontTx/>
              <a:buChar char="-"/>
            </a:pPr>
            <a:r>
              <a:rPr lang="es-CL" sz="2000" b="1" dirty="0" smtClean="0">
                <a:solidFill>
                  <a:srgbClr val="009900"/>
                </a:solidFill>
              </a:rPr>
              <a:t>CHARLAS A CADA UNO DE LOS CURSOS DEL LICEO</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CHARLAS A 5 ORGANIZACIONES COMUNITARIAS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JORNADA DE LIMPIEZA CRUCE COIQUE HASTA TENENCIA DE CARABINEROS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JORNADA DE LIMPIEZA PUENTE PUMOL HASTA CUATRO (5) ESQUINAS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FABRICACIÓN DE PANDERETAS</a:t>
            </a: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64261752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4093428"/>
          </a:xfrm>
          <a:prstGeom prst="rect">
            <a:avLst/>
          </a:prstGeom>
          <a:noFill/>
        </p:spPr>
        <p:txBody>
          <a:bodyPr wrap="square" rtlCol="0">
            <a:spAutoFit/>
          </a:bodyPr>
          <a:lstStyle/>
          <a:p>
            <a:pPr marL="342900" indent="-342900">
              <a:buFontTx/>
              <a:buChar char="-"/>
            </a:pPr>
            <a:r>
              <a:rPr lang="es-CL" sz="2000" b="1" dirty="0" smtClean="0">
                <a:solidFill>
                  <a:srgbClr val="009900"/>
                </a:solidFill>
              </a:rPr>
              <a:t>CHARLAS A CADA UNO DE LOS CURSOS DEL LICEO</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CHARLAS A 5 ORGANIZACIONES COMUNITARIAS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JORNADA DE LIMPIEZA CRUCE COIQUE HASTA TENENCIA DE CARABINEROS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JORNADA DE LIMPIEZA PUENTE PUMOL HASTA CUATRO (5) ESQUINAS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FABRICACIÓN DE PANDERETAS</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CONFECCIÓN DEL LOS 60 M. DE CIERRE PERIMETRAL</a:t>
            </a: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55345411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3170099"/>
          </a:xfrm>
          <a:prstGeom prst="rect">
            <a:avLst/>
          </a:prstGeom>
          <a:noFill/>
        </p:spPr>
        <p:txBody>
          <a:bodyPr wrap="square" rtlCol="0">
            <a:spAutoFit/>
          </a:bodyPr>
          <a:lstStyle/>
          <a:p>
            <a:pPr marL="342900" indent="-342900">
              <a:buFontTx/>
              <a:buChar char="-"/>
            </a:pPr>
            <a:r>
              <a:rPr lang="es-CL" sz="2000" b="1" dirty="0" smtClean="0">
                <a:solidFill>
                  <a:srgbClr val="009900"/>
                </a:solidFill>
              </a:rPr>
              <a:t>PREMIO A LOS CURSOS MÁS COLABORADORES</a:t>
            </a:r>
          </a:p>
          <a:p>
            <a:pPr marL="342900" indent="-342900">
              <a:buFontTx/>
              <a:buChar char="-"/>
            </a:pPr>
            <a:endParaRPr lang="es-CL" sz="2000" b="1" dirty="0">
              <a:solidFill>
                <a:srgbClr val="009900"/>
              </a:solidFill>
            </a:endParaRPr>
          </a:p>
          <a:p>
            <a:pPr marL="800100" lvl="1" indent="-342900">
              <a:buFontTx/>
              <a:buChar char="-"/>
            </a:pPr>
            <a:r>
              <a:rPr lang="es-CL" sz="2000" b="1" dirty="0" smtClean="0">
                <a:solidFill>
                  <a:srgbClr val="009900"/>
                </a:solidFill>
              </a:rPr>
              <a:t>PRIMER LUGAR: $ 60.000</a:t>
            </a:r>
          </a:p>
          <a:p>
            <a:pPr marL="800100" lvl="1" indent="-342900">
              <a:buFontTx/>
              <a:buChar char="-"/>
            </a:pPr>
            <a:endParaRPr lang="es-CL" sz="2000" b="1" dirty="0">
              <a:solidFill>
                <a:srgbClr val="009900"/>
              </a:solidFill>
            </a:endParaRPr>
          </a:p>
          <a:p>
            <a:pPr marL="800100" lvl="1" indent="-342900">
              <a:buFontTx/>
              <a:buChar char="-"/>
            </a:pPr>
            <a:r>
              <a:rPr lang="es-CL" sz="2000" b="1" dirty="0" smtClean="0">
                <a:solidFill>
                  <a:srgbClr val="009900"/>
                </a:solidFill>
              </a:rPr>
              <a:t>SEGUNDO LUGAR: $ 40.000</a:t>
            </a:r>
          </a:p>
          <a:p>
            <a:pPr marL="800100" lvl="1" indent="-342900">
              <a:buFontTx/>
              <a:buChar char="-"/>
            </a:pPr>
            <a:endParaRPr lang="es-CL" sz="2000" b="1" dirty="0">
              <a:solidFill>
                <a:srgbClr val="009900"/>
              </a:solidFill>
            </a:endParaRPr>
          </a:p>
          <a:p>
            <a:pPr marL="800100" lvl="1" indent="-342900">
              <a:buFontTx/>
              <a:buChar char="-"/>
            </a:pPr>
            <a:r>
              <a:rPr lang="es-CL" sz="2000" b="1" dirty="0" smtClean="0">
                <a:solidFill>
                  <a:srgbClr val="009900"/>
                </a:solidFill>
              </a:rPr>
              <a:t>TERCER LUGAR: $ 30.000</a:t>
            </a:r>
          </a:p>
          <a:p>
            <a:pPr marL="800100" lvl="1" indent="-342900">
              <a:buFontTx/>
              <a:buChar char="-"/>
            </a:pPr>
            <a:endParaRPr lang="es-CL" sz="2000" b="1" dirty="0">
              <a:solidFill>
                <a:srgbClr val="009900"/>
              </a:solidFill>
            </a:endParaRPr>
          </a:p>
          <a:p>
            <a:pPr marL="800100" lvl="1" indent="-342900">
              <a:buFontTx/>
              <a:buChar char="-"/>
            </a:pPr>
            <a:r>
              <a:rPr lang="es-CL" sz="2000" b="1" dirty="0" smtClean="0">
                <a:solidFill>
                  <a:srgbClr val="009900"/>
                </a:solidFill>
              </a:rPr>
              <a:t>BOLSAS ECOLÓGICAS </a:t>
            </a:r>
            <a:r>
              <a:rPr lang="es-CL" sz="2000" b="1" smtClean="0">
                <a:solidFill>
                  <a:srgbClr val="009900"/>
                </a:solidFill>
              </a:rPr>
              <a:t>A CADA FAMILIA </a:t>
            </a:r>
            <a:r>
              <a:rPr lang="es-CL" sz="2000" b="1" dirty="0" smtClean="0">
                <a:solidFill>
                  <a:srgbClr val="009900"/>
                </a:solidFill>
              </a:rPr>
              <a:t>DEL LICEO, SEGÚN DISPONIBILIDAD.</a:t>
            </a: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39867226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707886"/>
          </a:xfrm>
          <a:prstGeom prst="rect">
            <a:avLst/>
          </a:prstGeom>
          <a:noFill/>
        </p:spPr>
        <p:txBody>
          <a:bodyPr wrap="square" rtlCol="0">
            <a:spAutoFit/>
          </a:bodyPr>
          <a:lstStyle/>
          <a:p>
            <a:r>
              <a:rPr lang="es-CL" sz="2000" b="1" dirty="0" smtClean="0">
                <a:solidFill>
                  <a:srgbClr val="009900"/>
                </a:solidFill>
              </a:rPr>
              <a:t>Y…   LO MÁS IMPORTANTE:</a:t>
            </a:r>
          </a:p>
          <a:p>
            <a:pPr marL="342900" indent="-342900">
              <a:buFontTx/>
              <a:buChar char="-"/>
            </a:pP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0416758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1938992"/>
          </a:xfrm>
          <a:prstGeom prst="rect">
            <a:avLst/>
          </a:prstGeom>
          <a:noFill/>
        </p:spPr>
        <p:txBody>
          <a:bodyPr wrap="square" rtlCol="0">
            <a:spAutoFit/>
          </a:bodyPr>
          <a:lstStyle/>
          <a:p>
            <a:r>
              <a:rPr lang="es-CL" sz="2000" b="1" dirty="0" smtClean="0">
                <a:solidFill>
                  <a:srgbClr val="009900"/>
                </a:solidFill>
              </a:rPr>
              <a:t>Y…   LO MÁS IMPORTANTE:</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FORMACION DE UN GRUPO DE ESTUDIANTES, APODERADOS E INTERESADOS EN COLABORAR EN ESTE PROYECTO Y OTRAS ACCIONES QUE VAYAN EN BENEFICIO DEL MEDIO AMBIENTE.</a:t>
            </a: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161441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95636271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3785652"/>
          </a:xfrm>
          <a:prstGeom prst="rect">
            <a:avLst/>
          </a:prstGeom>
          <a:noFill/>
        </p:spPr>
        <p:txBody>
          <a:bodyPr wrap="square" rtlCol="0">
            <a:spAutoFit/>
          </a:bodyPr>
          <a:lstStyle/>
          <a:p>
            <a:r>
              <a:rPr lang="es-CL" sz="2000" b="1" dirty="0" smtClean="0">
                <a:solidFill>
                  <a:srgbClr val="009900"/>
                </a:solidFill>
              </a:rPr>
              <a:t>Y…   LO MÁS IMPORTANTE:</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FORMACION DE UN GRUPO DE ESTUDIANTES, APODERADOS E INTERESADOS EN COLABORAR EN ESTE PROYECTO Y OTRAS ACCIONES QUE VAYAN EN BENEFICIO DEL MEDIO AMBIENTE.</a:t>
            </a:r>
          </a:p>
          <a:p>
            <a:pPr marL="342900" indent="-342900">
              <a:buFontTx/>
              <a:buChar char="-"/>
            </a:pPr>
            <a:endParaRPr lang="es-CL" sz="2000" b="1" dirty="0">
              <a:solidFill>
                <a:srgbClr val="009900"/>
              </a:solidFill>
            </a:endParaRPr>
          </a:p>
          <a:p>
            <a:pPr marL="342900" indent="-342900">
              <a:buFontTx/>
              <a:buChar char="-"/>
            </a:pPr>
            <a:endParaRPr lang="es-CL" sz="2000" b="1" dirty="0" smtClean="0">
              <a:solidFill>
                <a:srgbClr val="009900"/>
              </a:solidFill>
            </a:endParaRPr>
          </a:p>
          <a:p>
            <a:pPr algn="ctr"/>
            <a:r>
              <a:rPr lang="es-CL" sz="2000" b="1" dirty="0" smtClean="0">
                <a:solidFill>
                  <a:srgbClr val="009900"/>
                </a:solidFill>
              </a:rPr>
              <a:t>¿SEREMOS CAPACES DE FORMAR EN FUTRONO LA NUEVA GENERACIÓN DE LAS 3R?</a:t>
            </a:r>
          </a:p>
          <a:p>
            <a:pPr algn="ctr"/>
            <a:endParaRPr lang="es-CL" sz="2000" b="1" dirty="0">
              <a:solidFill>
                <a:srgbClr val="009900"/>
              </a:solidFill>
            </a:endParaRPr>
          </a:p>
          <a:p>
            <a:pPr algn="ct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3675729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4401205"/>
          </a:xfrm>
          <a:prstGeom prst="rect">
            <a:avLst/>
          </a:prstGeom>
          <a:noFill/>
        </p:spPr>
        <p:txBody>
          <a:bodyPr wrap="square" rtlCol="0">
            <a:spAutoFit/>
          </a:bodyPr>
          <a:lstStyle/>
          <a:p>
            <a:r>
              <a:rPr lang="es-CL" sz="2000" b="1" dirty="0" smtClean="0">
                <a:solidFill>
                  <a:srgbClr val="009900"/>
                </a:solidFill>
              </a:rPr>
              <a:t>Y…   LO MÁS IMPORTANTE:</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FORMACION DE UN GRUPO DE ESTUDIANTES, APODERADOS E INTERESADOS EN COLABORAR EN ESTE PROYECTO Y OTRAS ACCIONES QUE VAYAN EN BENEFICIO DEL MEDIO AMBIENTE.</a:t>
            </a:r>
          </a:p>
          <a:p>
            <a:pPr marL="342900" indent="-342900">
              <a:buFontTx/>
              <a:buChar char="-"/>
            </a:pPr>
            <a:endParaRPr lang="es-CL" sz="2000" b="1" dirty="0">
              <a:solidFill>
                <a:srgbClr val="009900"/>
              </a:solidFill>
            </a:endParaRPr>
          </a:p>
          <a:p>
            <a:pPr marL="342900" indent="-342900">
              <a:buFontTx/>
              <a:buChar char="-"/>
            </a:pPr>
            <a:endParaRPr lang="es-CL" sz="2000" b="1" dirty="0" smtClean="0">
              <a:solidFill>
                <a:srgbClr val="009900"/>
              </a:solidFill>
            </a:endParaRPr>
          </a:p>
          <a:p>
            <a:pPr algn="ctr"/>
            <a:r>
              <a:rPr lang="es-CL" sz="2000" b="1" dirty="0" smtClean="0">
                <a:solidFill>
                  <a:srgbClr val="009900"/>
                </a:solidFill>
              </a:rPr>
              <a:t>¿SEREMOS CAPACES DE FORMAR EN FUTRONO LA NUEVA GENERACIÓN DE LAS 3R?</a:t>
            </a:r>
          </a:p>
          <a:p>
            <a:pPr algn="ctr"/>
            <a:endParaRPr lang="es-CL" sz="2000" b="1" dirty="0">
              <a:solidFill>
                <a:srgbClr val="009900"/>
              </a:solidFill>
            </a:endParaRPr>
          </a:p>
          <a:p>
            <a:pPr algn="ctr"/>
            <a:r>
              <a:rPr lang="es-CL" sz="2000" b="1" dirty="0" smtClean="0">
                <a:solidFill>
                  <a:srgbClr val="009900"/>
                </a:solidFill>
              </a:rPr>
              <a:t>Con el Centro General de Padres y Apoderados del Liceo San Conrado, la Brigada Ecológica “SIEMPRE VERDE”, </a:t>
            </a:r>
          </a:p>
          <a:p>
            <a:pPr algn="ctr"/>
            <a:r>
              <a:rPr lang="es-CL" sz="2000" b="1" dirty="0" smtClean="0">
                <a:solidFill>
                  <a:srgbClr val="009900"/>
                </a:solidFill>
              </a:rPr>
              <a:t>Y todos los asociados,  lo estamos logrando.</a:t>
            </a:r>
            <a:endParaRPr lang="es-CL" sz="20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28440099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843808" y="579511"/>
            <a:ext cx="4896544" cy="523220"/>
          </a:xfrm>
          <a:prstGeom prst="rect">
            <a:avLst/>
          </a:prstGeom>
          <a:noFill/>
        </p:spPr>
        <p:txBody>
          <a:bodyPr wrap="square" rtlCol="0">
            <a:spAutoFit/>
          </a:bodyPr>
          <a:lstStyle/>
          <a:p>
            <a:r>
              <a:rPr lang="es-CL" sz="2800" b="1" dirty="0" smtClean="0">
                <a:solidFill>
                  <a:srgbClr val="009900"/>
                </a:solidFill>
              </a:rPr>
              <a:t>ACCIONES MÁS RELEVANTES</a:t>
            </a:r>
            <a:endParaRPr lang="es-CL" sz="2800" b="1" dirty="0">
              <a:solidFill>
                <a:srgbClr val="009900"/>
              </a:solidFill>
            </a:endParaRPr>
          </a:p>
        </p:txBody>
      </p:sp>
      <p:sp>
        <p:nvSpPr>
          <p:cNvPr id="3" name="2 CuadroTexto"/>
          <p:cNvSpPr txBox="1"/>
          <p:nvPr/>
        </p:nvSpPr>
        <p:spPr>
          <a:xfrm>
            <a:off x="1331640" y="1844824"/>
            <a:ext cx="6278408" cy="4893647"/>
          </a:xfrm>
          <a:prstGeom prst="rect">
            <a:avLst/>
          </a:prstGeom>
          <a:noFill/>
        </p:spPr>
        <p:txBody>
          <a:bodyPr wrap="square" rtlCol="0">
            <a:spAutoFit/>
          </a:bodyPr>
          <a:lstStyle/>
          <a:p>
            <a:r>
              <a:rPr lang="es-CL" sz="2000" b="1" dirty="0" smtClean="0">
                <a:solidFill>
                  <a:srgbClr val="009900"/>
                </a:solidFill>
              </a:rPr>
              <a:t>Y…   LO MÁS IMPORTANTE:</a:t>
            </a:r>
          </a:p>
          <a:p>
            <a:pPr marL="342900" indent="-342900">
              <a:buFontTx/>
              <a:buChar char="-"/>
            </a:pPr>
            <a:endParaRPr lang="es-CL" sz="2000" b="1" dirty="0">
              <a:solidFill>
                <a:srgbClr val="009900"/>
              </a:solidFill>
            </a:endParaRPr>
          </a:p>
          <a:p>
            <a:pPr marL="342900" indent="-342900">
              <a:buFontTx/>
              <a:buChar char="-"/>
            </a:pPr>
            <a:r>
              <a:rPr lang="es-CL" sz="2000" b="1" dirty="0" smtClean="0">
                <a:solidFill>
                  <a:srgbClr val="009900"/>
                </a:solidFill>
              </a:rPr>
              <a:t>FORMACION DE UN GRUPO DE ESTUDIANTES, APODERADOS E INTERESADOS EN COLABORAR EN ESTE PROYECTO Y OTRAS ACCIONES QUE VAYAN EN BENEFICIO DEL MEDIO AMBIENTE.</a:t>
            </a:r>
          </a:p>
          <a:p>
            <a:pPr marL="342900" indent="-342900">
              <a:buFontTx/>
              <a:buChar char="-"/>
            </a:pPr>
            <a:endParaRPr lang="es-CL" sz="2000" b="1" dirty="0">
              <a:solidFill>
                <a:srgbClr val="009900"/>
              </a:solidFill>
            </a:endParaRPr>
          </a:p>
          <a:p>
            <a:pPr marL="342900" indent="-342900">
              <a:buFontTx/>
              <a:buChar char="-"/>
            </a:pPr>
            <a:endParaRPr lang="es-CL" sz="2000" b="1" dirty="0" smtClean="0">
              <a:solidFill>
                <a:srgbClr val="009900"/>
              </a:solidFill>
            </a:endParaRPr>
          </a:p>
          <a:p>
            <a:pPr algn="ctr"/>
            <a:r>
              <a:rPr lang="es-CL" sz="2000" b="1" dirty="0" smtClean="0">
                <a:solidFill>
                  <a:srgbClr val="009900"/>
                </a:solidFill>
              </a:rPr>
              <a:t>¿SEREMOS CAPACES DE FORMAR EN FUTRONO LA NUEVA GENERACIÓN DE LAS 3R?</a:t>
            </a:r>
          </a:p>
          <a:p>
            <a:pPr algn="ctr"/>
            <a:endParaRPr lang="es-CL" sz="2000" b="1" dirty="0">
              <a:solidFill>
                <a:srgbClr val="009900"/>
              </a:solidFill>
            </a:endParaRPr>
          </a:p>
          <a:p>
            <a:pPr algn="ctr"/>
            <a:r>
              <a:rPr lang="es-CL" sz="2000" b="1" dirty="0">
                <a:solidFill>
                  <a:srgbClr val="009900"/>
                </a:solidFill>
              </a:rPr>
              <a:t>Con el Centro General de Padres y Apoderados del Liceo San Conrado, la Brigada Ecológica “SIEMPRE VERDE”, </a:t>
            </a:r>
          </a:p>
          <a:p>
            <a:pPr algn="ctr"/>
            <a:r>
              <a:rPr lang="es-CL" sz="2000" b="1" dirty="0">
                <a:solidFill>
                  <a:srgbClr val="009900"/>
                </a:solidFill>
              </a:rPr>
              <a:t>Y todos los asociados,  lo estamos logrando.</a:t>
            </a:r>
          </a:p>
          <a:p>
            <a:pPr algn="r"/>
            <a:r>
              <a:rPr lang="es-CL" sz="3200" b="1" dirty="0" smtClean="0">
                <a:solidFill>
                  <a:srgbClr val="009900"/>
                </a:solidFill>
              </a:rPr>
              <a:t>                                           ¿Te sumas?</a:t>
            </a:r>
            <a:endParaRPr lang="es-CL" sz="32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215701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¿Te sumas?</a:t>
            </a:r>
            <a:endParaRPr lang="es-CL" sz="36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
        <p:nvSpPr>
          <p:cNvPr id="11" name="10 CuadroTexto"/>
          <p:cNvSpPr txBox="1"/>
          <p:nvPr/>
        </p:nvSpPr>
        <p:spPr>
          <a:xfrm>
            <a:off x="827584" y="1700808"/>
            <a:ext cx="7632848" cy="3970318"/>
          </a:xfrm>
          <a:prstGeom prst="rect">
            <a:avLst/>
          </a:prstGeom>
          <a:noFill/>
        </p:spPr>
        <p:txBody>
          <a:bodyPr wrap="square" rtlCol="0">
            <a:spAutoFit/>
          </a:bodyPr>
          <a:lstStyle/>
          <a:p>
            <a:r>
              <a:rPr lang="es-CL" sz="3600" b="1" u="dotted" dirty="0" smtClean="0">
                <a:solidFill>
                  <a:srgbClr val="009900"/>
                </a:solidFill>
              </a:rPr>
              <a:t>Junto a la lista de asistencia (evidencia de esta charla), hay una segunda lista en la que se anotan, voluntariamente, los estudiantes, apoderados y vecinos que quieran participar de las 2 jornadas de limpieza y otras acciones que el mismo grupo defina.</a:t>
            </a:r>
            <a:endParaRPr lang="es-CL" sz="3600" b="1" u="dotted" dirty="0">
              <a:solidFill>
                <a:srgbClr val="009900"/>
              </a:solidFill>
            </a:endParaRPr>
          </a:p>
        </p:txBody>
      </p:sp>
    </p:spTree>
    <p:extLst>
      <p:ext uri="{BB962C8B-B14F-4D97-AF65-F5344CB8AC3E}">
        <p14:creationId xmlns="" xmlns:p14="http://schemas.microsoft.com/office/powerpoint/2010/main" val="179527084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79527084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sp>
        <p:nvSpPr>
          <p:cNvPr id="4" name="3 CuadroTexto"/>
          <p:cNvSpPr txBox="1"/>
          <p:nvPr/>
        </p:nvSpPr>
        <p:spPr>
          <a:xfrm>
            <a:off x="1799692" y="1916832"/>
            <a:ext cx="6696744" cy="584775"/>
          </a:xfrm>
          <a:prstGeom prst="rect">
            <a:avLst/>
          </a:prstGeom>
          <a:noFill/>
        </p:spPr>
        <p:txBody>
          <a:bodyPr wrap="square" rtlCol="0">
            <a:spAutoFit/>
          </a:bodyPr>
          <a:lstStyle/>
          <a:p>
            <a:pPr marL="285750" indent="-285750">
              <a:buFontTx/>
              <a:buChar char="-"/>
            </a:pPr>
            <a:r>
              <a:rPr lang="es-CL" sz="3200" b="1" dirty="0" smtClean="0">
                <a:solidFill>
                  <a:srgbClr val="009900"/>
                </a:solidFill>
              </a:rPr>
              <a:t>Liceo San Conrado</a:t>
            </a: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95305581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sp>
        <p:nvSpPr>
          <p:cNvPr id="4" name="3 CuadroTexto"/>
          <p:cNvSpPr txBox="1"/>
          <p:nvPr/>
        </p:nvSpPr>
        <p:spPr>
          <a:xfrm>
            <a:off x="1799692" y="1916832"/>
            <a:ext cx="6696744" cy="1077218"/>
          </a:xfrm>
          <a:prstGeom prst="rect">
            <a:avLst/>
          </a:prstGeom>
          <a:noFill/>
        </p:spPr>
        <p:txBody>
          <a:bodyPr wrap="square" rtlCol="0">
            <a:spAutoFit/>
          </a:bodyPr>
          <a:lstStyle/>
          <a:p>
            <a:pPr marL="285750" indent="-285750">
              <a:buFontTx/>
              <a:buChar char="-"/>
            </a:pPr>
            <a:r>
              <a:rPr lang="es-CL" sz="3200" b="1" dirty="0" smtClean="0">
                <a:solidFill>
                  <a:srgbClr val="009900"/>
                </a:solidFill>
              </a:rPr>
              <a:t>Liceo San Conrado</a:t>
            </a:r>
          </a:p>
          <a:p>
            <a:pPr marL="285750" indent="-285750">
              <a:buFontTx/>
              <a:buChar char="-"/>
            </a:pPr>
            <a:r>
              <a:rPr lang="es-CL" sz="3200" b="1" dirty="0" smtClean="0">
                <a:solidFill>
                  <a:srgbClr val="009900"/>
                </a:solidFill>
              </a:rPr>
              <a:t>Ilustre Municipalidad de Futrono</a:t>
            </a: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83758896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sp>
        <p:nvSpPr>
          <p:cNvPr id="4" name="3 CuadroTexto"/>
          <p:cNvSpPr txBox="1"/>
          <p:nvPr/>
        </p:nvSpPr>
        <p:spPr>
          <a:xfrm>
            <a:off x="1799692" y="1916832"/>
            <a:ext cx="6696744" cy="1569660"/>
          </a:xfrm>
          <a:prstGeom prst="rect">
            <a:avLst/>
          </a:prstGeom>
          <a:noFill/>
        </p:spPr>
        <p:txBody>
          <a:bodyPr wrap="square" rtlCol="0">
            <a:spAutoFit/>
          </a:bodyPr>
          <a:lstStyle/>
          <a:p>
            <a:pPr marL="285750" indent="-285750">
              <a:buFontTx/>
              <a:buChar char="-"/>
            </a:pPr>
            <a:r>
              <a:rPr lang="es-CL" sz="3200" b="1" dirty="0">
                <a:solidFill>
                  <a:srgbClr val="009900"/>
                </a:solidFill>
              </a:rPr>
              <a:t>Liceo San Conrado</a:t>
            </a:r>
          </a:p>
          <a:p>
            <a:pPr marL="285750" indent="-285750">
              <a:buFontTx/>
              <a:buChar char="-"/>
            </a:pPr>
            <a:r>
              <a:rPr lang="es-CL" sz="3200" b="1" dirty="0" smtClean="0">
                <a:solidFill>
                  <a:srgbClr val="009900"/>
                </a:solidFill>
              </a:rPr>
              <a:t>Ilustre </a:t>
            </a:r>
            <a:r>
              <a:rPr lang="es-CL" sz="3200" b="1" dirty="0">
                <a:solidFill>
                  <a:srgbClr val="009900"/>
                </a:solidFill>
              </a:rPr>
              <a:t>Municipalidad de Futrono </a:t>
            </a:r>
            <a:endParaRPr lang="es-CL" sz="3200" b="1" dirty="0" smtClean="0">
              <a:solidFill>
                <a:srgbClr val="009900"/>
              </a:solidFill>
            </a:endParaRPr>
          </a:p>
          <a:p>
            <a:r>
              <a:rPr lang="es-CL" sz="3200" b="1" dirty="0">
                <a:solidFill>
                  <a:srgbClr val="009900"/>
                </a:solidFill>
              </a:rPr>
              <a:t> </a:t>
            </a:r>
            <a:r>
              <a:rPr lang="es-CL" sz="3200" b="1" dirty="0" smtClean="0">
                <a:solidFill>
                  <a:srgbClr val="009900"/>
                </a:solidFill>
              </a:rPr>
              <a:t>  y </a:t>
            </a:r>
            <a:r>
              <a:rPr lang="es-CL" sz="3200" b="1" dirty="0">
                <a:solidFill>
                  <a:srgbClr val="009900"/>
                </a:solidFill>
              </a:rPr>
              <a:t>su Unidad de Medio </a:t>
            </a:r>
            <a:r>
              <a:rPr lang="es-CL" sz="3200" b="1" dirty="0" smtClean="0">
                <a:solidFill>
                  <a:srgbClr val="009900"/>
                </a:solidFill>
              </a:rPr>
              <a:t>Ambiente</a:t>
            </a:r>
            <a:endParaRPr lang="es-CL" sz="32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54563204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sp>
        <p:nvSpPr>
          <p:cNvPr id="4" name="3 CuadroTexto"/>
          <p:cNvSpPr txBox="1"/>
          <p:nvPr/>
        </p:nvSpPr>
        <p:spPr>
          <a:xfrm>
            <a:off x="1799692" y="1916832"/>
            <a:ext cx="6696744" cy="2062103"/>
          </a:xfrm>
          <a:prstGeom prst="rect">
            <a:avLst/>
          </a:prstGeom>
          <a:noFill/>
        </p:spPr>
        <p:txBody>
          <a:bodyPr wrap="square" rtlCol="0">
            <a:spAutoFit/>
          </a:bodyPr>
          <a:lstStyle/>
          <a:p>
            <a:pPr marL="285750" indent="-285750">
              <a:buFontTx/>
              <a:buChar char="-"/>
            </a:pPr>
            <a:r>
              <a:rPr lang="es-CL" sz="3200" b="1" dirty="0" smtClean="0">
                <a:solidFill>
                  <a:srgbClr val="009900"/>
                </a:solidFill>
              </a:rPr>
              <a:t>Liceo San Conrado</a:t>
            </a:r>
          </a:p>
          <a:p>
            <a:pPr marL="285750" indent="-285750">
              <a:buFontTx/>
              <a:buChar char="-"/>
            </a:pPr>
            <a:r>
              <a:rPr lang="es-CL" sz="3200" b="1" dirty="0">
                <a:solidFill>
                  <a:srgbClr val="009900"/>
                </a:solidFill>
              </a:rPr>
              <a:t>Ilustre Municipalidad de Futrono </a:t>
            </a:r>
            <a:endParaRPr lang="es-CL" sz="3200" b="1" dirty="0" smtClean="0">
              <a:solidFill>
                <a:srgbClr val="009900"/>
              </a:solidFill>
            </a:endParaRPr>
          </a:p>
          <a:p>
            <a:r>
              <a:rPr lang="es-CL" sz="3200" b="1" dirty="0">
                <a:solidFill>
                  <a:srgbClr val="009900"/>
                </a:solidFill>
              </a:rPr>
              <a:t> </a:t>
            </a:r>
            <a:r>
              <a:rPr lang="es-CL" sz="3200" b="1" dirty="0" smtClean="0">
                <a:solidFill>
                  <a:srgbClr val="009900"/>
                </a:solidFill>
              </a:rPr>
              <a:t>  y </a:t>
            </a:r>
            <a:r>
              <a:rPr lang="es-CL" sz="3200" b="1" dirty="0">
                <a:solidFill>
                  <a:srgbClr val="009900"/>
                </a:solidFill>
              </a:rPr>
              <a:t>su Unidad de Medio Ambiente</a:t>
            </a:r>
          </a:p>
          <a:p>
            <a:pPr marL="285750" indent="-285750">
              <a:buFontTx/>
              <a:buChar char="-"/>
            </a:pPr>
            <a:r>
              <a:rPr lang="es-CL" sz="3200" b="1" dirty="0" smtClean="0">
                <a:solidFill>
                  <a:srgbClr val="009900"/>
                </a:solidFill>
              </a:rPr>
              <a:t>Programa Radial “La Brújula”</a:t>
            </a: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25350763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sp>
        <p:nvSpPr>
          <p:cNvPr id="4" name="3 CuadroTexto"/>
          <p:cNvSpPr txBox="1"/>
          <p:nvPr/>
        </p:nvSpPr>
        <p:spPr>
          <a:xfrm>
            <a:off x="1799692" y="1916832"/>
            <a:ext cx="6696744" cy="2554545"/>
          </a:xfrm>
          <a:prstGeom prst="rect">
            <a:avLst/>
          </a:prstGeom>
          <a:noFill/>
        </p:spPr>
        <p:txBody>
          <a:bodyPr wrap="square" rtlCol="0">
            <a:spAutoFit/>
          </a:bodyPr>
          <a:lstStyle/>
          <a:p>
            <a:pPr marL="285750" indent="-285750">
              <a:buFontTx/>
              <a:buChar char="-"/>
            </a:pPr>
            <a:r>
              <a:rPr lang="es-CL" sz="3200" b="1" dirty="0">
                <a:solidFill>
                  <a:srgbClr val="009900"/>
                </a:solidFill>
              </a:rPr>
              <a:t>Liceo San Conrado</a:t>
            </a:r>
          </a:p>
          <a:p>
            <a:pPr marL="285750" indent="-285750">
              <a:buFontTx/>
              <a:buChar char="-"/>
            </a:pPr>
            <a:r>
              <a:rPr lang="es-CL" sz="3200" b="1" dirty="0" smtClean="0">
                <a:solidFill>
                  <a:srgbClr val="009900"/>
                </a:solidFill>
              </a:rPr>
              <a:t>Ilustre </a:t>
            </a:r>
            <a:r>
              <a:rPr lang="es-CL" sz="3200" b="1" dirty="0">
                <a:solidFill>
                  <a:srgbClr val="009900"/>
                </a:solidFill>
              </a:rPr>
              <a:t>Municipalidad de Futrono </a:t>
            </a:r>
            <a:endParaRPr lang="es-CL" sz="3200" b="1" dirty="0" smtClean="0">
              <a:solidFill>
                <a:srgbClr val="009900"/>
              </a:solidFill>
            </a:endParaRPr>
          </a:p>
          <a:p>
            <a:r>
              <a:rPr lang="es-CL" sz="3200" b="1" dirty="0">
                <a:solidFill>
                  <a:srgbClr val="009900"/>
                </a:solidFill>
              </a:rPr>
              <a:t> </a:t>
            </a:r>
            <a:r>
              <a:rPr lang="es-CL" sz="3200" b="1" dirty="0" smtClean="0">
                <a:solidFill>
                  <a:srgbClr val="009900"/>
                </a:solidFill>
              </a:rPr>
              <a:t>  y </a:t>
            </a:r>
            <a:r>
              <a:rPr lang="es-CL" sz="3200" b="1" dirty="0">
                <a:solidFill>
                  <a:srgbClr val="009900"/>
                </a:solidFill>
              </a:rPr>
              <a:t>su Unidad de Medio Ambiente</a:t>
            </a:r>
          </a:p>
          <a:p>
            <a:pPr marL="285750" indent="-285750">
              <a:buFontTx/>
              <a:buChar char="-"/>
            </a:pPr>
            <a:r>
              <a:rPr lang="es-CL" sz="3200" b="1" dirty="0" smtClean="0">
                <a:solidFill>
                  <a:srgbClr val="009900"/>
                </a:solidFill>
              </a:rPr>
              <a:t>Programa Radial “La Brújula”</a:t>
            </a:r>
          </a:p>
          <a:p>
            <a:pPr marL="285750" indent="-285750">
              <a:buFontTx/>
              <a:buChar char="-"/>
            </a:pPr>
            <a:r>
              <a:rPr lang="es-CL" sz="3200" b="1" dirty="0" smtClean="0">
                <a:solidFill>
                  <a:srgbClr val="009900"/>
                </a:solidFill>
              </a:rPr>
              <a:t>Carabineros </a:t>
            </a:r>
            <a:r>
              <a:rPr lang="es-CL" sz="3200" b="1" dirty="0" smtClean="0">
                <a:solidFill>
                  <a:srgbClr val="009900"/>
                </a:solidFill>
              </a:rPr>
              <a:t>de Chile</a:t>
            </a:r>
            <a:endParaRPr lang="es-CL" sz="32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601148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097420" y="2038013"/>
            <a:ext cx="5354899" cy="3563441"/>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93289567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sp>
        <p:nvSpPr>
          <p:cNvPr id="4" name="3 CuadroTexto"/>
          <p:cNvSpPr txBox="1"/>
          <p:nvPr/>
        </p:nvSpPr>
        <p:spPr>
          <a:xfrm>
            <a:off x="1799692" y="1916832"/>
            <a:ext cx="6948772" cy="3046988"/>
          </a:xfrm>
          <a:prstGeom prst="rect">
            <a:avLst/>
          </a:prstGeom>
          <a:noFill/>
        </p:spPr>
        <p:txBody>
          <a:bodyPr wrap="square" rtlCol="0">
            <a:spAutoFit/>
          </a:bodyPr>
          <a:lstStyle/>
          <a:p>
            <a:pPr marL="285750" indent="-285750">
              <a:buFontTx/>
              <a:buChar char="-"/>
            </a:pPr>
            <a:r>
              <a:rPr lang="es-CL" sz="3200" b="1" dirty="0">
                <a:solidFill>
                  <a:srgbClr val="009900"/>
                </a:solidFill>
              </a:rPr>
              <a:t>Liceo San Conrado</a:t>
            </a:r>
          </a:p>
          <a:p>
            <a:pPr marL="285750" indent="-285750">
              <a:buFontTx/>
              <a:buChar char="-"/>
            </a:pPr>
            <a:r>
              <a:rPr lang="es-CL" sz="3200" b="1" dirty="0" smtClean="0">
                <a:solidFill>
                  <a:srgbClr val="009900"/>
                </a:solidFill>
              </a:rPr>
              <a:t>Ilustre </a:t>
            </a:r>
            <a:r>
              <a:rPr lang="es-CL" sz="3200" b="1" dirty="0">
                <a:solidFill>
                  <a:srgbClr val="009900"/>
                </a:solidFill>
              </a:rPr>
              <a:t>Municipalidad de Futrono </a:t>
            </a:r>
            <a:endParaRPr lang="es-CL" sz="3200" b="1" dirty="0" smtClean="0">
              <a:solidFill>
                <a:srgbClr val="009900"/>
              </a:solidFill>
            </a:endParaRPr>
          </a:p>
          <a:p>
            <a:r>
              <a:rPr lang="es-CL" sz="3200" b="1" dirty="0">
                <a:solidFill>
                  <a:srgbClr val="009900"/>
                </a:solidFill>
              </a:rPr>
              <a:t> </a:t>
            </a:r>
            <a:r>
              <a:rPr lang="es-CL" sz="3200" b="1" dirty="0" smtClean="0">
                <a:solidFill>
                  <a:srgbClr val="009900"/>
                </a:solidFill>
              </a:rPr>
              <a:t>  y </a:t>
            </a:r>
            <a:r>
              <a:rPr lang="es-CL" sz="3200" b="1" dirty="0">
                <a:solidFill>
                  <a:srgbClr val="009900"/>
                </a:solidFill>
              </a:rPr>
              <a:t>su Unidad de Medio Ambiente</a:t>
            </a:r>
          </a:p>
          <a:p>
            <a:pPr marL="285750" indent="-285750">
              <a:buFontTx/>
              <a:buChar char="-"/>
            </a:pPr>
            <a:r>
              <a:rPr lang="es-CL" sz="3200" b="1" dirty="0" smtClean="0">
                <a:solidFill>
                  <a:srgbClr val="009900"/>
                </a:solidFill>
              </a:rPr>
              <a:t>Programa Radial “La Brújula”</a:t>
            </a:r>
          </a:p>
          <a:p>
            <a:pPr marL="285750" indent="-285750">
              <a:buFontTx/>
              <a:buChar char="-"/>
            </a:pPr>
            <a:r>
              <a:rPr lang="es-CL" sz="3200" b="1" dirty="0" smtClean="0">
                <a:solidFill>
                  <a:srgbClr val="009900"/>
                </a:solidFill>
              </a:rPr>
              <a:t>Carabineros </a:t>
            </a:r>
            <a:r>
              <a:rPr lang="es-CL" sz="3200" b="1" dirty="0" smtClean="0">
                <a:solidFill>
                  <a:srgbClr val="009900"/>
                </a:solidFill>
              </a:rPr>
              <a:t>de Chile</a:t>
            </a:r>
          </a:p>
          <a:p>
            <a:pPr marL="285750" indent="-285750">
              <a:buFontTx/>
              <a:buChar char="-"/>
            </a:pPr>
            <a:r>
              <a:rPr lang="es-CL" sz="3200" b="1" dirty="0" smtClean="0">
                <a:solidFill>
                  <a:srgbClr val="009900"/>
                </a:solidFill>
              </a:rPr>
              <a:t>Programa Radial I. Municipalidad</a:t>
            </a:r>
            <a:endParaRPr lang="es-CL" sz="32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06454270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sp>
        <p:nvSpPr>
          <p:cNvPr id="4" name="3 CuadroTexto"/>
          <p:cNvSpPr txBox="1"/>
          <p:nvPr/>
        </p:nvSpPr>
        <p:spPr>
          <a:xfrm>
            <a:off x="1799692" y="1916832"/>
            <a:ext cx="6948772" cy="3539430"/>
          </a:xfrm>
          <a:prstGeom prst="rect">
            <a:avLst/>
          </a:prstGeom>
          <a:noFill/>
        </p:spPr>
        <p:txBody>
          <a:bodyPr wrap="square" rtlCol="0">
            <a:spAutoFit/>
          </a:bodyPr>
          <a:lstStyle/>
          <a:p>
            <a:pPr marL="285750" indent="-285750">
              <a:buFontTx/>
              <a:buChar char="-"/>
            </a:pPr>
            <a:r>
              <a:rPr lang="es-CL" sz="3200" b="1" dirty="0">
                <a:solidFill>
                  <a:srgbClr val="009900"/>
                </a:solidFill>
              </a:rPr>
              <a:t>Liceo San Conrado</a:t>
            </a:r>
          </a:p>
          <a:p>
            <a:pPr marL="285750" indent="-285750">
              <a:buFontTx/>
              <a:buChar char="-"/>
            </a:pPr>
            <a:r>
              <a:rPr lang="es-CL" sz="3200" b="1" dirty="0" smtClean="0">
                <a:solidFill>
                  <a:srgbClr val="009900"/>
                </a:solidFill>
              </a:rPr>
              <a:t>Ilustre </a:t>
            </a:r>
            <a:r>
              <a:rPr lang="es-CL" sz="3200" b="1" dirty="0">
                <a:solidFill>
                  <a:srgbClr val="009900"/>
                </a:solidFill>
              </a:rPr>
              <a:t>Municipalidad de Futrono </a:t>
            </a:r>
            <a:endParaRPr lang="es-CL" sz="3200" b="1" dirty="0" smtClean="0">
              <a:solidFill>
                <a:srgbClr val="009900"/>
              </a:solidFill>
            </a:endParaRPr>
          </a:p>
          <a:p>
            <a:r>
              <a:rPr lang="es-CL" sz="3200" b="1" dirty="0">
                <a:solidFill>
                  <a:srgbClr val="009900"/>
                </a:solidFill>
              </a:rPr>
              <a:t> </a:t>
            </a:r>
            <a:r>
              <a:rPr lang="es-CL" sz="3200" b="1" dirty="0" smtClean="0">
                <a:solidFill>
                  <a:srgbClr val="009900"/>
                </a:solidFill>
              </a:rPr>
              <a:t>  y </a:t>
            </a:r>
            <a:r>
              <a:rPr lang="es-CL" sz="3200" b="1" dirty="0">
                <a:solidFill>
                  <a:srgbClr val="009900"/>
                </a:solidFill>
              </a:rPr>
              <a:t>su Unidad de Medio Ambiente</a:t>
            </a:r>
          </a:p>
          <a:p>
            <a:pPr marL="285750" indent="-285750">
              <a:buFontTx/>
              <a:buChar char="-"/>
            </a:pPr>
            <a:r>
              <a:rPr lang="es-CL" sz="3200" b="1" dirty="0" smtClean="0">
                <a:solidFill>
                  <a:srgbClr val="009900"/>
                </a:solidFill>
              </a:rPr>
              <a:t>Programa Radial “La Brújula”</a:t>
            </a:r>
          </a:p>
          <a:p>
            <a:pPr marL="285750" indent="-285750">
              <a:buFontTx/>
              <a:buChar char="-"/>
            </a:pPr>
            <a:r>
              <a:rPr lang="es-CL" sz="3200" b="1" dirty="0" smtClean="0">
                <a:solidFill>
                  <a:srgbClr val="009900"/>
                </a:solidFill>
              </a:rPr>
              <a:t>Carabineros </a:t>
            </a:r>
            <a:r>
              <a:rPr lang="es-CL" sz="3200" b="1" dirty="0" smtClean="0">
                <a:solidFill>
                  <a:srgbClr val="009900"/>
                </a:solidFill>
              </a:rPr>
              <a:t>de Chile</a:t>
            </a:r>
          </a:p>
          <a:p>
            <a:pPr marL="285750" indent="-285750">
              <a:buFontTx/>
              <a:buChar char="-"/>
            </a:pPr>
            <a:r>
              <a:rPr lang="es-CL" sz="3200" b="1" dirty="0" smtClean="0">
                <a:solidFill>
                  <a:srgbClr val="009900"/>
                </a:solidFill>
              </a:rPr>
              <a:t>Programa Radial I. Municipalidad</a:t>
            </a:r>
          </a:p>
          <a:p>
            <a:pPr marL="285750" indent="-285750">
              <a:buFontTx/>
              <a:buChar char="-"/>
            </a:pPr>
            <a:r>
              <a:rPr lang="es-CL" sz="3200" b="1" dirty="0" smtClean="0">
                <a:solidFill>
                  <a:srgbClr val="009900"/>
                </a:solidFill>
              </a:rPr>
              <a:t>COLUN</a:t>
            </a:r>
            <a:endParaRPr lang="es-CL" sz="32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sp>
        <p:nvSpPr>
          <p:cNvPr id="4" name="3 CuadroTexto"/>
          <p:cNvSpPr txBox="1"/>
          <p:nvPr/>
        </p:nvSpPr>
        <p:spPr>
          <a:xfrm>
            <a:off x="1799692" y="1916832"/>
            <a:ext cx="6948772" cy="3539430"/>
          </a:xfrm>
          <a:prstGeom prst="rect">
            <a:avLst/>
          </a:prstGeom>
          <a:noFill/>
        </p:spPr>
        <p:txBody>
          <a:bodyPr wrap="square" rtlCol="0">
            <a:spAutoFit/>
          </a:bodyPr>
          <a:lstStyle/>
          <a:p>
            <a:pPr marL="285750" indent="-285750">
              <a:buFontTx/>
              <a:buChar char="-"/>
            </a:pPr>
            <a:r>
              <a:rPr lang="es-CL" sz="3200" b="1" dirty="0">
                <a:solidFill>
                  <a:srgbClr val="009900"/>
                </a:solidFill>
              </a:rPr>
              <a:t>Liceo San Conrado</a:t>
            </a:r>
          </a:p>
          <a:p>
            <a:pPr marL="285750" indent="-285750">
              <a:buFontTx/>
              <a:buChar char="-"/>
            </a:pPr>
            <a:r>
              <a:rPr lang="es-CL" sz="3200" b="1" dirty="0" smtClean="0">
                <a:solidFill>
                  <a:srgbClr val="009900"/>
                </a:solidFill>
              </a:rPr>
              <a:t>Ilustre </a:t>
            </a:r>
            <a:r>
              <a:rPr lang="es-CL" sz="3200" b="1" dirty="0">
                <a:solidFill>
                  <a:srgbClr val="009900"/>
                </a:solidFill>
              </a:rPr>
              <a:t>Municipalidad de Futrono </a:t>
            </a:r>
            <a:endParaRPr lang="es-CL" sz="3200" b="1" dirty="0" smtClean="0">
              <a:solidFill>
                <a:srgbClr val="009900"/>
              </a:solidFill>
            </a:endParaRPr>
          </a:p>
          <a:p>
            <a:r>
              <a:rPr lang="es-CL" sz="3200" b="1" dirty="0">
                <a:solidFill>
                  <a:srgbClr val="009900"/>
                </a:solidFill>
              </a:rPr>
              <a:t> </a:t>
            </a:r>
            <a:r>
              <a:rPr lang="es-CL" sz="3200" b="1" dirty="0" smtClean="0">
                <a:solidFill>
                  <a:srgbClr val="009900"/>
                </a:solidFill>
              </a:rPr>
              <a:t>  y </a:t>
            </a:r>
            <a:r>
              <a:rPr lang="es-CL" sz="3200" b="1" dirty="0">
                <a:solidFill>
                  <a:srgbClr val="009900"/>
                </a:solidFill>
              </a:rPr>
              <a:t>su Unidad de Medio Ambiente</a:t>
            </a:r>
          </a:p>
          <a:p>
            <a:pPr marL="285750" indent="-285750">
              <a:buFontTx/>
              <a:buChar char="-"/>
            </a:pPr>
            <a:r>
              <a:rPr lang="es-CL" sz="3200" b="1" dirty="0" smtClean="0">
                <a:solidFill>
                  <a:srgbClr val="009900"/>
                </a:solidFill>
              </a:rPr>
              <a:t>Programa Radial “La Brújula”</a:t>
            </a:r>
          </a:p>
          <a:p>
            <a:pPr marL="285750" indent="-285750">
              <a:buFontTx/>
              <a:buChar char="-"/>
            </a:pPr>
            <a:r>
              <a:rPr lang="es-CL" sz="3200" b="1" dirty="0" smtClean="0">
                <a:solidFill>
                  <a:srgbClr val="009900"/>
                </a:solidFill>
              </a:rPr>
              <a:t>Carabineros </a:t>
            </a:r>
            <a:r>
              <a:rPr lang="es-CL" sz="3200" b="1" dirty="0" smtClean="0">
                <a:solidFill>
                  <a:srgbClr val="009900"/>
                </a:solidFill>
              </a:rPr>
              <a:t>de Chile</a:t>
            </a:r>
          </a:p>
          <a:p>
            <a:pPr marL="285750" indent="-285750">
              <a:buFontTx/>
              <a:buChar char="-"/>
            </a:pPr>
            <a:r>
              <a:rPr lang="es-CL" sz="3200" b="1" dirty="0" smtClean="0">
                <a:solidFill>
                  <a:srgbClr val="009900"/>
                </a:solidFill>
              </a:rPr>
              <a:t>Programa Radial I. Municipalidad</a:t>
            </a:r>
          </a:p>
          <a:p>
            <a:pPr marL="285750" indent="-285750">
              <a:buFontTx/>
              <a:buChar char="-"/>
            </a:pPr>
            <a:r>
              <a:rPr lang="es-CL" sz="3200" b="1" dirty="0" smtClean="0">
                <a:solidFill>
                  <a:srgbClr val="009900"/>
                </a:solidFill>
              </a:rPr>
              <a:t>COLUN</a:t>
            </a:r>
            <a:endParaRPr lang="es-CL" sz="32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3" name="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3995936" y="5395045"/>
            <a:ext cx="2000250" cy="1152525"/>
          </a:xfrm>
          <a:prstGeom prst="rect">
            <a:avLst/>
          </a:prstGeom>
        </p:spPr>
      </p:pic>
    </p:spTree>
    <p:extLst>
      <p:ext uri="{BB962C8B-B14F-4D97-AF65-F5344CB8AC3E}">
        <p14:creationId xmlns="" xmlns:p14="http://schemas.microsoft.com/office/powerpoint/2010/main" val="318958779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Nos apoyan:</a:t>
            </a:r>
            <a:endParaRPr lang="es-CL" sz="3600" b="1" dirty="0">
              <a:solidFill>
                <a:srgbClr val="009900"/>
              </a:solidFill>
            </a:endParaRPr>
          </a:p>
        </p:txBody>
      </p:sp>
      <p:sp>
        <p:nvSpPr>
          <p:cNvPr id="4" name="3 CuadroTexto"/>
          <p:cNvSpPr txBox="1"/>
          <p:nvPr/>
        </p:nvSpPr>
        <p:spPr>
          <a:xfrm>
            <a:off x="1799692" y="1916832"/>
            <a:ext cx="6948772" cy="4031873"/>
          </a:xfrm>
          <a:prstGeom prst="rect">
            <a:avLst/>
          </a:prstGeom>
          <a:noFill/>
        </p:spPr>
        <p:txBody>
          <a:bodyPr wrap="square" rtlCol="0">
            <a:spAutoFit/>
          </a:bodyPr>
          <a:lstStyle/>
          <a:p>
            <a:pPr marL="285750" indent="-285750">
              <a:buFontTx/>
              <a:buChar char="-"/>
            </a:pPr>
            <a:r>
              <a:rPr lang="es-CL" sz="3200" b="1" dirty="0" smtClean="0">
                <a:solidFill>
                  <a:srgbClr val="009900"/>
                </a:solidFill>
              </a:rPr>
              <a:t>Colegio José Manuel Balmaceda</a:t>
            </a:r>
          </a:p>
          <a:p>
            <a:pPr marL="285750" indent="-285750">
              <a:buFontTx/>
              <a:buChar char="-"/>
            </a:pPr>
            <a:r>
              <a:rPr lang="es-CL" sz="3200" b="1" dirty="0" smtClean="0">
                <a:solidFill>
                  <a:srgbClr val="009900"/>
                </a:solidFill>
              </a:rPr>
              <a:t>Brigada Ecológica Siempre Verde</a:t>
            </a:r>
          </a:p>
          <a:p>
            <a:pPr marL="285750" indent="-285750">
              <a:buFontTx/>
              <a:buChar char="-"/>
            </a:pPr>
            <a:r>
              <a:rPr lang="es-CL" sz="3200" b="1" dirty="0" smtClean="0">
                <a:solidFill>
                  <a:srgbClr val="009900"/>
                </a:solidFill>
              </a:rPr>
              <a:t>Escuela Particular Los Castaños</a:t>
            </a:r>
          </a:p>
          <a:p>
            <a:pPr marL="285750" indent="-285750">
              <a:buFontTx/>
              <a:buChar char="-"/>
            </a:pPr>
            <a:r>
              <a:rPr lang="es-CL" sz="3200" b="1" dirty="0" smtClean="0">
                <a:solidFill>
                  <a:srgbClr val="009900"/>
                </a:solidFill>
              </a:rPr>
              <a:t>Club de Pesca y Caza </a:t>
            </a:r>
          </a:p>
          <a:p>
            <a:pPr marL="285750" indent="-285750"/>
            <a:r>
              <a:rPr lang="es-CL" sz="3200" b="1" dirty="0" smtClean="0">
                <a:solidFill>
                  <a:srgbClr val="009900"/>
                </a:solidFill>
              </a:rPr>
              <a:t>	“Lanzamiento Futrono”</a:t>
            </a:r>
          </a:p>
          <a:p>
            <a:pPr marL="285750" indent="-285750">
              <a:buFontTx/>
              <a:buChar char="-"/>
            </a:pPr>
            <a:r>
              <a:rPr lang="es-CL" sz="3200" b="1" dirty="0" smtClean="0">
                <a:solidFill>
                  <a:srgbClr val="009900"/>
                </a:solidFill>
              </a:rPr>
              <a:t>Junta de Vecinos Los Cerrillos</a:t>
            </a:r>
          </a:p>
          <a:p>
            <a:pPr marL="285750" indent="-285750">
              <a:buFontTx/>
              <a:buChar char="-"/>
            </a:pPr>
            <a:r>
              <a:rPr lang="es-CL" sz="3200" b="1" dirty="0" smtClean="0">
                <a:solidFill>
                  <a:srgbClr val="009900"/>
                </a:solidFill>
              </a:rPr>
              <a:t>Club de Pesca y Caza </a:t>
            </a:r>
          </a:p>
          <a:p>
            <a:pPr marL="285750" indent="-285750"/>
            <a:r>
              <a:rPr lang="es-CL" sz="3200" b="1" smtClean="0">
                <a:solidFill>
                  <a:srgbClr val="009900"/>
                </a:solidFill>
              </a:rPr>
              <a:t>	“Los Cóndores” </a:t>
            </a:r>
            <a:r>
              <a:rPr lang="es-CL" sz="3200" b="1" dirty="0" smtClean="0">
                <a:solidFill>
                  <a:srgbClr val="009900"/>
                </a:solidFill>
              </a:rPr>
              <a:t>de </a:t>
            </a:r>
            <a:r>
              <a:rPr lang="es-CL" sz="3200" b="1" dirty="0">
                <a:solidFill>
                  <a:srgbClr val="009900"/>
                </a:solidFill>
              </a:rPr>
              <a:t>L</a:t>
            </a:r>
            <a:r>
              <a:rPr lang="es-CL" sz="3200" b="1" dirty="0" smtClean="0">
                <a:solidFill>
                  <a:srgbClr val="009900"/>
                </a:solidFill>
              </a:rPr>
              <a:t>lifén</a:t>
            </a:r>
            <a:endParaRPr lang="es-CL" sz="32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Destacamos a:</a:t>
            </a:r>
            <a:endParaRPr lang="es-CL" sz="3600" b="1" dirty="0">
              <a:solidFill>
                <a:srgbClr val="009900"/>
              </a:solidFill>
            </a:endParaRPr>
          </a:p>
        </p:txBody>
      </p:sp>
      <p:sp>
        <p:nvSpPr>
          <p:cNvPr id="4" name="3 CuadroTexto"/>
          <p:cNvSpPr txBox="1"/>
          <p:nvPr/>
        </p:nvSpPr>
        <p:spPr>
          <a:xfrm>
            <a:off x="1799692" y="1628800"/>
            <a:ext cx="6948772" cy="4031873"/>
          </a:xfrm>
          <a:prstGeom prst="rect">
            <a:avLst/>
          </a:prstGeom>
          <a:noFill/>
        </p:spPr>
        <p:txBody>
          <a:bodyPr wrap="square" rtlCol="0">
            <a:spAutoFit/>
          </a:bodyPr>
          <a:lstStyle/>
          <a:p>
            <a:pPr marL="457200" lvl="0" indent="-457200">
              <a:buFont typeface="Wingdings" panose="05000000000000000000" pitchFamily="2" charset="2"/>
              <a:buChar char="Ø"/>
            </a:pPr>
            <a:r>
              <a:rPr lang="es-CL" sz="3200" dirty="0"/>
              <a:t>Supermercado Roblería</a:t>
            </a:r>
          </a:p>
          <a:p>
            <a:pPr marL="457200" lvl="0" indent="-457200">
              <a:buFont typeface="Wingdings" panose="05000000000000000000" pitchFamily="2" charset="2"/>
              <a:buChar char="Ø"/>
            </a:pPr>
            <a:r>
              <a:rPr lang="es-CL" sz="3200" dirty="0"/>
              <a:t>Librería Amapola</a:t>
            </a:r>
          </a:p>
          <a:p>
            <a:pPr marL="457200" lvl="0" indent="-457200">
              <a:buFont typeface="Wingdings" panose="05000000000000000000" pitchFamily="2" charset="2"/>
              <a:buChar char="Ø"/>
            </a:pPr>
            <a:r>
              <a:rPr lang="es-CL" sz="3200" dirty="0"/>
              <a:t>Frutería El Indio</a:t>
            </a:r>
          </a:p>
          <a:p>
            <a:pPr marL="457200" lvl="0" indent="-457200">
              <a:buFont typeface="Wingdings" panose="05000000000000000000" pitchFamily="2" charset="2"/>
              <a:buChar char="Ø"/>
            </a:pPr>
            <a:r>
              <a:rPr lang="es-CL" sz="3200" dirty="0"/>
              <a:t>Supermercado Centro (Llifén)</a:t>
            </a:r>
          </a:p>
          <a:p>
            <a:pPr marL="457200" lvl="0" indent="-457200">
              <a:buFont typeface="Wingdings" panose="05000000000000000000" pitchFamily="2" charset="2"/>
              <a:buChar char="Ø"/>
            </a:pPr>
            <a:r>
              <a:rPr lang="es-CL" sz="3200" dirty="0"/>
              <a:t>Supermercado </a:t>
            </a:r>
            <a:r>
              <a:rPr lang="es-CL" sz="3200" dirty="0" err="1"/>
              <a:t>Apumanque</a:t>
            </a:r>
            <a:r>
              <a:rPr lang="es-CL" sz="3200" dirty="0"/>
              <a:t> (Llifén)</a:t>
            </a:r>
          </a:p>
          <a:p>
            <a:pPr marL="457200" lvl="0" indent="-457200">
              <a:buFont typeface="Wingdings" panose="05000000000000000000" pitchFamily="2" charset="2"/>
              <a:buChar char="Ø"/>
            </a:pPr>
            <a:r>
              <a:rPr lang="es-CL" sz="3200" dirty="0"/>
              <a:t>Supermercado </a:t>
            </a:r>
            <a:r>
              <a:rPr lang="es-CL" sz="3200" dirty="0" err="1" smtClean="0"/>
              <a:t>Corotey</a:t>
            </a:r>
            <a:r>
              <a:rPr lang="es-CL" sz="3200" dirty="0" smtClean="0"/>
              <a:t> </a:t>
            </a:r>
            <a:r>
              <a:rPr lang="es-CL" sz="3200" dirty="0"/>
              <a:t>(Llifén)</a:t>
            </a:r>
          </a:p>
          <a:p>
            <a:pPr marL="457200" lvl="0" indent="-457200">
              <a:buFont typeface="Wingdings" panose="05000000000000000000" pitchFamily="2" charset="2"/>
              <a:buChar char="Ø"/>
            </a:pPr>
            <a:r>
              <a:rPr lang="es-CL" sz="3200" dirty="0"/>
              <a:t>Boutique </a:t>
            </a:r>
            <a:r>
              <a:rPr lang="es-CL" sz="3200" dirty="0" err="1"/>
              <a:t>Isicalú</a:t>
            </a:r>
            <a:endParaRPr lang="es-CL" sz="3200" dirty="0"/>
          </a:p>
          <a:p>
            <a:pPr marL="457200" lvl="0" indent="-457200">
              <a:buFont typeface="Wingdings" panose="05000000000000000000" pitchFamily="2" charset="2"/>
              <a:buChar char="Ø"/>
            </a:pPr>
            <a:r>
              <a:rPr lang="es-CL" sz="3200" dirty="0"/>
              <a:t>Provisiones el Cruce (Isla </a:t>
            </a:r>
            <a:r>
              <a:rPr lang="es-CL" sz="3200" dirty="0" err="1"/>
              <a:t>Huapi</a:t>
            </a:r>
            <a:r>
              <a:rPr lang="es-CL" sz="3200" dirty="0" smtClean="0"/>
              <a:t>)</a:t>
            </a:r>
            <a:endParaRPr lang="es-CL" sz="3200" dirty="0"/>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79422354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2" name="1 CuadroTexto"/>
          <p:cNvSpPr txBox="1"/>
          <p:nvPr/>
        </p:nvSpPr>
        <p:spPr>
          <a:xfrm>
            <a:off x="2934093" y="586602"/>
            <a:ext cx="5202781" cy="646331"/>
          </a:xfrm>
          <a:prstGeom prst="rect">
            <a:avLst/>
          </a:prstGeom>
          <a:noFill/>
        </p:spPr>
        <p:txBody>
          <a:bodyPr wrap="square" rtlCol="0">
            <a:spAutoFit/>
          </a:bodyPr>
          <a:lstStyle/>
          <a:p>
            <a:r>
              <a:rPr lang="es-CL" sz="3600" b="1" dirty="0" smtClean="0">
                <a:solidFill>
                  <a:srgbClr val="009900"/>
                </a:solidFill>
              </a:rPr>
              <a:t>Destacamos a:</a:t>
            </a:r>
            <a:endParaRPr lang="es-CL" sz="3600" b="1" dirty="0">
              <a:solidFill>
                <a:srgbClr val="009900"/>
              </a:solidFill>
            </a:endParaRPr>
          </a:p>
        </p:txBody>
      </p:sp>
      <p:sp>
        <p:nvSpPr>
          <p:cNvPr id="4" name="3 CuadroTexto"/>
          <p:cNvSpPr txBox="1"/>
          <p:nvPr/>
        </p:nvSpPr>
        <p:spPr>
          <a:xfrm>
            <a:off x="1799692" y="1628800"/>
            <a:ext cx="6948772" cy="4524315"/>
          </a:xfrm>
          <a:prstGeom prst="rect">
            <a:avLst/>
          </a:prstGeom>
          <a:noFill/>
        </p:spPr>
        <p:txBody>
          <a:bodyPr wrap="square" rtlCol="0">
            <a:spAutoFit/>
          </a:bodyPr>
          <a:lstStyle/>
          <a:p>
            <a:pPr marL="457200" lvl="0" indent="-457200">
              <a:buFont typeface="Wingdings" panose="05000000000000000000" pitchFamily="2" charset="2"/>
              <a:buChar char="Ø"/>
            </a:pPr>
            <a:r>
              <a:rPr lang="es-CL" sz="3200" dirty="0" smtClean="0"/>
              <a:t>Supermercado </a:t>
            </a:r>
            <a:r>
              <a:rPr lang="es-CL" sz="3200" dirty="0"/>
              <a:t>Coique</a:t>
            </a:r>
          </a:p>
          <a:p>
            <a:pPr marL="457200" lvl="0" indent="-457200">
              <a:buFont typeface="Wingdings" panose="05000000000000000000" pitchFamily="2" charset="2"/>
              <a:buChar char="Ø"/>
            </a:pPr>
            <a:r>
              <a:rPr lang="es-CL" sz="3200" dirty="0" err="1"/>
              <a:t>Minimarket</a:t>
            </a:r>
            <a:r>
              <a:rPr lang="es-CL" sz="3200" dirty="0"/>
              <a:t> La </a:t>
            </a:r>
            <a:r>
              <a:rPr lang="es-CL" sz="3200" dirty="0" err="1"/>
              <a:t>Pulperia</a:t>
            </a:r>
            <a:endParaRPr lang="es-CL" sz="3200" dirty="0"/>
          </a:p>
          <a:p>
            <a:pPr marL="457200" lvl="0" indent="-457200">
              <a:buFont typeface="Wingdings" panose="05000000000000000000" pitchFamily="2" charset="2"/>
              <a:buChar char="Ø"/>
            </a:pPr>
            <a:r>
              <a:rPr lang="es-CL" sz="3200" dirty="0" err="1"/>
              <a:t>Minimercado</a:t>
            </a:r>
            <a:r>
              <a:rPr lang="es-CL" sz="3200" dirty="0"/>
              <a:t> Centro</a:t>
            </a:r>
          </a:p>
          <a:p>
            <a:pPr marL="457200" lvl="0" indent="-457200">
              <a:buFont typeface="Wingdings" panose="05000000000000000000" pitchFamily="2" charset="2"/>
              <a:buChar char="Ø"/>
            </a:pPr>
            <a:r>
              <a:rPr lang="es-CL" sz="3200" dirty="0" err="1"/>
              <a:t>Minimarket</a:t>
            </a:r>
            <a:r>
              <a:rPr lang="es-CL" sz="3200" dirty="0"/>
              <a:t> Donde La </a:t>
            </a:r>
            <a:r>
              <a:rPr lang="es-CL" sz="3200" dirty="0" err="1" smtClean="0"/>
              <a:t>Uly</a:t>
            </a:r>
            <a:endParaRPr lang="es-CL" sz="3200" dirty="0" smtClean="0"/>
          </a:p>
          <a:p>
            <a:pPr marL="457200" lvl="0" indent="-457200">
              <a:buFont typeface="Wingdings" panose="05000000000000000000" pitchFamily="2" charset="2"/>
              <a:buChar char="Ø"/>
            </a:pPr>
            <a:r>
              <a:rPr lang="es-CL" sz="3200" dirty="0" smtClean="0"/>
              <a:t>Frutería </a:t>
            </a:r>
            <a:r>
              <a:rPr lang="es-CL" sz="3200" dirty="0" err="1" smtClean="0"/>
              <a:t>Nine</a:t>
            </a:r>
            <a:endParaRPr lang="es-CL" sz="3200" dirty="0"/>
          </a:p>
          <a:p>
            <a:pPr marL="285750" indent="-285750">
              <a:buFontTx/>
              <a:buChar char="-"/>
            </a:pPr>
            <a:endParaRPr lang="es-CL" sz="3200" b="1" dirty="0">
              <a:solidFill>
                <a:srgbClr val="009900"/>
              </a:solidFill>
            </a:endParaRPr>
          </a:p>
          <a:p>
            <a:r>
              <a:rPr lang="es-CL" sz="3200" b="1" dirty="0" smtClean="0">
                <a:solidFill>
                  <a:srgbClr val="009900"/>
                </a:solidFill>
              </a:rPr>
              <a:t>Ellos están disminuyendo el uso de las bolsa plásticas en la entrega de sus productos. </a:t>
            </a:r>
            <a:endParaRPr lang="es-CL" sz="32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6084121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4" name="3 CuadroTexto"/>
          <p:cNvSpPr txBox="1"/>
          <p:nvPr/>
        </p:nvSpPr>
        <p:spPr>
          <a:xfrm>
            <a:off x="2987824" y="432231"/>
            <a:ext cx="3613864" cy="584775"/>
          </a:xfrm>
          <a:prstGeom prst="rect">
            <a:avLst/>
          </a:prstGeom>
          <a:noFill/>
        </p:spPr>
        <p:txBody>
          <a:bodyPr wrap="square" rtlCol="0">
            <a:spAutoFit/>
          </a:bodyPr>
          <a:lstStyle/>
          <a:p>
            <a:r>
              <a:rPr lang="es-CL" sz="3200" b="1" dirty="0" smtClean="0">
                <a:solidFill>
                  <a:srgbClr val="009900"/>
                </a:solidFill>
              </a:rPr>
              <a:t>Ellos son parte de:</a:t>
            </a:r>
            <a:endParaRPr lang="es-CL" sz="32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3" name="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869699" y="1268079"/>
            <a:ext cx="5654629" cy="4736671"/>
          </a:xfrm>
          <a:prstGeom prst="rect">
            <a:avLst/>
          </a:prstGeom>
        </p:spPr>
      </p:pic>
    </p:spTree>
    <p:extLst>
      <p:ext uri="{BB962C8B-B14F-4D97-AF65-F5344CB8AC3E}">
        <p14:creationId xmlns="" xmlns:p14="http://schemas.microsoft.com/office/powerpoint/2010/main" val="238947403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4" name="3 CuadroTexto"/>
          <p:cNvSpPr txBox="1"/>
          <p:nvPr/>
        </p:nvSpPr>
        <p:spPr>
          <a:xfrm>
            <a:off x="971600" y="1916832"/>
            <a:ext cx="7560840" cy="3847207"/>
          </a:xfrm>
          <a:prstGeom prst="rect">
            <a:avLst/>
          </a:prstGeom>
          <a:noFill/>
        </p:spPr>
        <p:txBody>
          <a:bodyPr wrap="square" rtlCol="0">
            <a:spAutoFit/>
          </a:bodyPr>
          <a:lstStyle/>
          <a:p>
            <a:pPr marL="285750" indent="-285750" algn="just"/>
            <a:r>
              <a:rPr lang="es-CL" sz="3200" b="1" dirty="0" smtClean="0">
                <a:solidFill>
                  <a:srgbClr val="009900"/>
                </a:solidFill>
              </a:rPr>
              <a:t>Una bolsa de nailon demora hasta 400 años en degradarse</a:t>
            </a:r>
          </a:p>
          <a:p>
            <a:pPr marL="285750" indent="-285750"/>
            <a:endParaRPr lang="es-CL" sz="3200" b="1" dirty="0">
              <a:solidFill>
                <a:srgbClr val="009900"/>
              </a:solidFill>
            </a:endParaRPr>
          </a:p>
          <a:p>
            <a:pPr marL="285750" indent="-285750"/>
            <a:r>
              <a:rPr lang="es-CL" sz="3200" b="1" dirty="0" smtClean="0">
                <a:solidFill>
                  <a:srgbClr val="009900"/>
                </a:solidFill>
              </a:rPr>
              <a:t>Una botella plástica de 500 a 1000 años. </a:t>
            </a:r>
          </a:p>
          <a:p>
            <a:pPr marL="285750" indent="-285750"/>
            <a:r>
              <a:rPr lang="es-CL" sz="3200" b="1" dirty="0" smtClean="0">
                <a:solidFill>
                  <a:srgbClr val="009900"/>
                </a:solidFill>
              </a:rPr>
              <a:t>En el mar puede que sea antes. </a:t>
            </a:r>
          </a:p>
          <a:p>
            <a:pPr marL="285750" indent="-285750"/>
            <a:r>
              <a:rPr lang="es-CL" sz="3200" b="1" dirty="0" smtClean="0">
                <a:solidFill>
                  <a:srgbClr val="009900"/>
                </a:solidFill>
              </a:rPr>
              <a:t>Se sabe de algunos efectos tóxicos de su descomposición.</a:t>
            </a:r>
          </a:p>
          <a:p>
            <a:pPr marL="285750" indent="-285750"/>
            <a:r>
              <a:rPr lang="es-CL" sz="2000" b="1" dirty="0">
                <a:solidFill>
                  <a:srgbClr val="009900"/>
                </a:solidFill>
                <a:hlinkClick r:id="rId9"/>
              </a:rPr>
              <a:t>http://ecocosas.com/eg/pronto-todos-seremos-de-plastico</a:t>
            </a:r>
            <a:r>
              <a:rPr lang="es-CL" sz="2000" b="1" dirty="0" smtClean="0">
                <a:solidFill>
                  <a:srgbClr val="009900"/>
                </a:solidFill>
                <a:hlinkClick r:id="rId9"/>
              </a:rPr>
              <a:t>/</a:t>
            </a:r>
            <a:r>
              <a:rPr lang="es-CL" sz="2000" b="1" dirty="0" smtClean="0">
                <a:solidFill>
                  <a:srgbClr val="009900"/>
                </a:solidFill>
              </a:rPr>
              <a:t> </a:t>
            </a:r>
            <a:endParaRPr lang="es-CL" sz="2000" b="1" dirty="0">
              <a:solidFill>
                <a:srgbClr val="009900"/>
              </a:solidFill>
            </a:endParaRPr>
          </a:p>
        </p:txBody>
      </p:sp>
      <p:pic>
        <p:nvPicPr>
          <p:cNvPr id="45" name="4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0" name="9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sp>
        <p:nvSpPr>
          <p:cNvPr id="4" name="3 CuadroTexto"/>
          <p:cNvSpPr txBox="1"/>
          <p:nvPr/>
        </p:nvSpPr>
        <p:spPr>
          <a:xfrm>
            <a:off x="1799692" y="1916832"/>
            <a:ext cx="6948772" cy="2554545"/>
          </a:xfrm>
          <a:prstGeom prst="rect">
            <a:avLst/>
          </a:prstGeom>
          <a:noFill/>
        </p:spPr>
        <p:txBody>
          <a:bodyPr wrap="square" rtlCol="0">
            <a:spAutoFit/>
          </a:bodyPr>
          <a:lstStyle/>
          <a:p>
            <a:pPr marL="285750" indent="-285750"/>
            <a:r>
              <a:rPr lang="es-CL" sz="3200" b="1" dirty="0" smtClean="0">
                <a:solidFill>
                  <a:srgbClr val="009900"/>
                </a:solidFill>
              </a:rPr>
              <a:t>REFLEXION FINAL:</a:t>
            </a:r>
          </a:p>
          <a:p>
            <a:pPr marL="285750" indent="-285750"/>
            <a:endParaRPr lang="es-CL" sz="3200" b="1" dirty="0" smtClean="0">
              <a:solidFill>
                <a:srgbClr val="009900"/>
              </a:solidFill>
            </a:endParaRPr>
          </a:p>
          <a:p>
            <a:pPr marL="285750" indent="-285750"/>
            <a:r>
              <a:rPr lang="es-CL" sz="3200" b="1" dirty="0" smtClean="0">
                <a:solidFill>
                  <a:srgbClr val="009900"/>
                </a:solidFill>
              </a:rPr>
              <a:t>No dejes huellas inútiles, </a:t>
            </a:r>
          </a:p>
          <a:p>
            <a:pPr marL="285750" indent="-285750"/>
            <a:endParaRPr lang="es-CL" sz="3200" b="1" dirty="0" smtClean="0">
              <a:solidFill>
                <a:srgbClr val="009900"/>
              </a:solidFill>
            </a:endParaRPr>
          </a:p>
          <a:p>
            <a:pPr marL="285750" indent="-285750"/>
            <a:r>
              <a:rPr lang="es-CL" sz="3200" b="1" dirty="0" smtClean="0">
                <a:solidFill>
                  <a:srgbClr val="009900"/>
                </a:solidFill>
              </a:rPr>
              <a:t>¿a quién le importa?</a:t>
            </a:r>
            <a:endParaRPr lang="es-CL" sz="3200" b="1" dirty="0">
              <a:solidFill>
                <a:srgbClr val="009900"/>
              </a:solidFill>
            </a:endParaRPr>
          </a:p>
        </p:txBody>
      </p:sp>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6598683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descr="DSC_0002.jpg"/>
          <p:cNvPicPr>
            <a:picLocks noChangeAspect="1"/>
          </p:cNvPicPr>
          <p:nvPr/>
        </p:nvPicPr>
        <p:blipFill>
          <a:blip r:embed="rId10" cstate="print"/>
          <a:stretch>
            <a:fillRect/>
          </a:stretch>
        </p:blipFill>
        <p:spPr>
          <a:xfrm>
            <a:off x="818912" y="1199472"/>
            <a:ext cx="6791136" cy="5093352"/>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
        <p:nvSpPr>
          <p:cNvPr id="3" name="2 CuadroTexto"/>
          <p:cNvSpPr txBox="1"/>
          <p:nvPr/>
        </p:nvSpPr>
        <p:spPr>
          <a:xfrm>
            <a:off x="2902195" y="594900"/>
            <a:ext cx="3554643" cy="461665"/>
          </a:xfrm>
          <a:prstGeom prst="rect">
            <a:avLst/>
          </a:prstGeom>
          <a:noFill/>
        </p:spPr>
        <p:txBody>
          <a:bodyPr wrap="square" rtlCol="0">
            <a:spAutoFit/>
          </a:bodyPr>
          <a:lstStyle/>
          <a:p>
            <a:r>
              <a:rPr lang="es-CL" sz="2400" b="1" dirty="0">
                <a:solidFill>
                  <a:srgbClr val="009900"/>
                </a:solidFill>
              </a:rPr>
              <a:t>No dejes huellas inútiles</a:t>
            </a:r>
            <a:endParaRPr lang="es-CL" sz="2400" dirty="0"/>
          </a:p>
        </p:txBody>
      </p:sp>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018073" y="2224087"/>
            <a:ext cx="5434247" cy="3437161"/>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39684398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3" name="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475657" y="1232933"/>
            <a:ext cx="6009544" cy="4960258"/>
          </a:xfrm>
          <a:prstGeom prst="rect">
            <a:avLst/>
          </a:prstGeom>
        </p:spPr>
      </p:pic>
      <p:sp>
        <p:nvSpPr>
          <p:cNvPr id="4" name="3 Rectángulo"/>
          <p:cNvSpPr/>
          <p:nvPr/>
        </p:nvSpPr>
        <p:spPr>
          <a:xfrm>
            <a:off x="2932380" y="600348"/>
            <a:ext cx="3291286" cy="461665"/>
          </a:xfrm>
          <a:prstGeom prst="rect">
            <a:avLst/>
          </a:prstGeom>
        </p:spPr>
        <p:txBody>
          <a:bodyPr wrap="none">
            <a:spAutoFit/>
          </a:bodyPr>
          <a:lstStyle/>
          <a:p>
            <a:r>
              <a:rPr lang="es-CL" sz="2400" b="1" dirty="0">
                <a:solidFill>
                  <a:srgbClr val="009900"/>
                </a:solidFill>
              </a:rPr>
              <a:t>No dejes huellas inútiles</a:t>
            </a:r>
            <a:endParaRPr lang="es-CL" sz="2400" dirty="0"/>
          </a:p>
        </p:txBody>
      </p:sp>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
        <p:nvSpPr>
          <p:cNvPr id="4" name="3 Rectángulo"/>
          <p:cNvSpPr/>
          <p:nvPr/>
        </p:nvSpPr>
        <p:spPr>
          <a:xfrm>
            <a:off x="2932380" y="600348"/>
            <a:ext cx="3291286" cy="461665"/>
          </a:xfrm>
          <a:prstGeom prst="rect">
            <a:avLst/>
          </a:prstGeom>
        </p:spPr>
        <p:txBody>
          <a:bodyPr wrap="none">
            <a:spAutoFit/>
          </a:bodyPr>
          <a:lstStyle/>
          <a:p>
            <a:r>
              <a:rPr lang="es-CL" sz="2400" b="1" dirty="0">
                <a:solidFill>
                  <a:srgbClr val="009900"/>
                </a:solidFill>
              </a:rPr>
              <a:t>No dejes huellas inútiles</a:t>
            </a:r>
            <a:endParaRPr lang="es-CL" sz="2400" dirty="0"/>
          </a:p>
        </p:txBody>
      </p:sp>
      <p:pic>
        <p:nvPicPr>
          <p:cNvPr id="12" name="11 Imagen" descr="DSC_0003.jpg"/>
          <p:cNvPicPr>
            <a:picLocks noChangeAspect="1"/>
          </p:cNvPicPr>
          <p:nvPr/>
        </p:nvPicPr>
        <p:blipFill>
          <a:blip r:embed="rId11" cstate="print"/>
          <a:stretch>
            <a:fillRect/>
          </a:stretch>
        </p:blipFill>
        <p:spPr>
          <a:xfrm>
            <a:off x="1151112" y="1340768"/>
            <a:ext cx="6336704" cy="4752528"/>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
        <p:nvSpPr>
          <p:cNvPr id="4" name="3 Rectángulo"/>
          <p:cNvSpPr/>
          <p:nvPr/>
        </p:nvSpPr>
        <p:spPr>
          <a:xfrm>
            <a:off x="2932380" y="600348"/>
            <a:ext cx="3291286" cy="461665"/>
          </a:xfrm>
          <a:prstGeom prst="rect">
            <a:avLst/>
          </a:prstGeom>
        </p:spPr>
        <p:txBody>
          <a:bodyPr wrap="none">
            <a:spAutoFit/>
          </a:bodyPr>
          <a:lstStyle/>
          <a:p>
            <a:r>
              <a:rPr lang="es-CL" sz="2400" b="1" dirty="0">
                <a:solidFill>
                  <a:srgbClr val="009900"/>
                </a:solidFill>
              </a:rPr>
              <a:t>No dejes huellas inútiles</a:t>
            </a:r>
            <a:endParaRPr lang="es-CL" sz="2400" dirty="0"/>
          </a:p>
        </p:txBody>
      </p:sp>
      <p:pic>
        <p:nvPicPr>
          <p:cNvPr id="12" name="11 Imagen" descr="DSC_0004.jpg"/>
          <p:cNvPicPr>
            <a:picLocks noChangeAspect="1"/>
          </p:cNvPicPr>
          <p:nvPr/>
        </p:nvPicPr>
        <p:blipFill>
          <a:blip r:embed="rId11" cstate="print"/>
          <a:stretch>
            <a:fillRect/>
          </a:stretch>
        </p:blipFill>
        <p:spPr>
          <a:xfrm>
            <a:off x="1151112" y="1340768"/>
            <a:ext cx="6336704" cy="4752528"/>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
        <p:nvSpPr>
          <p:cNvPr id="4" name="3 Rectángulo"/>
          <p:cNvSpPr/>
          <p:nvPr/>
        </p:nvSpPr>
        <p:spPr>
          <a:xfrm>
            <a:off x="2932380" y="600348"/>
            <a:ext cx="3291286" cy="461665"/>
          </a:xfrm>
          <a:prstGeom prst="rect">
            <a:avLst/>
          </a:prstGeom>
        </p:spPr>
        <p:txBody>
          <a:bodyPr wrap="none">
            <a:spAutoFit/>
          </a:bodyPr>
          <a:lstStyle/>
          <a:p>
            <a:r>
              <a:rPr lang="es-CL" sz="2400" b="1" dirty="0">
                <a:solidFill>
                  <a:srgbClr val="009900"/>
                </a:solidFill>
              </a:rPr>
              <a:t>No dejes huellas inútiles</a:t>
            </a:r>
            <a:endParaRPr lang="es-CL" sz="2400" dirty="0"/>
          </a:p>
        </p:txBody>
      </p:sp>
      <p:pic>
        <p:nvPicPr>
          <p:cNvPr id="12" name="11 Imagen" descr="DSC_0005.jpg"/>
          <p:cNvPicPr>
            <a:picLocks noChangeAspect="1"/>
          </p:cNvPicPr>
          <p:nvPr/>
        </p:nvPicPr>
        <p:blipFill>
          <a:blip r:embed="rId11" cstate="print"/>
          <a:stretch>
            <a:fillRect/>
          </a:stretch>
        </p:blipFill>
        <p:spPr>
          <a:xfrm>
            <a:off x="1151112" y="1340768"/>
            <a:ext cx="6336704" cy="4752528"/>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
        <p:nvSpPr>
          <p:cNvPr id="4" name="3 Rectángulo"/>
          <p:cNvSpPr/>
          <p:nvPr/>
        </p:nvSpPr>
        <p:spPr>
          <a:xfrm>
            <a:off x="2932380" y="600348"/>
            <a:ext cx="3291286" cy="461665"/>
          </a:xfrm>
          <a:prstGeom prst="rect">
            <a:avLst/>
          </a:prstGeom>
        </p:spPr>
        <p:txBody>
          <a:bodyPr wrap="none">
            <a:spAutoFit/>
          </a:bodyPr>
          <a:lstStyle/>
          <a:p>
            <a:r>
              <a:rPr lang="es-CL" sz="2400" b="1" dirty="0">
                <a:solidFill>
                  <a:srgbClr val="009900"/>
                </a:solidFill>
              </a:rPr>
              <a:t>No dejes huellas inútiles</a:t>
            </a:r>
            <a:endParaRPr lang="es-CL" sz="2400" dirty="0"/>
          </a:p>
        </p:txBody>
      </p:sp>
      <p:pic>
        <p:nvPicPr>
          <p:cNvPr id="12" name="11 Imagen" descr="DSC_0006.jpg"/>
          <p:cNvPicPr>
            <a:picLocks noChangeAspect="1"/>
          </p:cNvPicPr>
          <p:nvPr/>
        </p:nvPicPr>
        <p:blipFill>
          <a:blip r:embed="rId11" cstate="print"/>
          <a:stretch>
            <a:fillRect/>
          </a:stretch>
        </p:blipFill>
        <p:spPr>
          <a:xfrm>
            <a:off x="1031099" y="1268760"/>
            <a:ext cx="6528725" cy="4896544"/>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1" name="10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
        <p:nvSpPr>
          <p:cNvPr id="4" name="3 Rectángulo"/>
          <p:cNvSpPr/>
          <p:nvPr/>
        </p:nvSpPr>
        <p:spPr>
          <a:xfrm>
            <a:off x="2932380" y="600348"/>
            <a:ext cx="3291286" cy="461665"/>
          </a:xfrm>
          <a:prstGeom prst="rect">
            <a:avLst/>
          </a:prstGeom>
        </p:spPr>
        <p:txBody>
          <a:bodyPr wrap="none">
            <a:spAutoFit/>
          </a:bodyPr>
          <a:lstStyle/>
          <a:p>
            <a:r>
              <a:rPr lang="es-CL" sz="2400" b="1" dirty="0">
                <a:solidFill>
                  <a:srgbClr val="009900"/>
                </a:solidFill>
              </a:rPr>
              <a:t>No dejes huellas inútiles</a:t>
            </a:r>
            <a:endParaRPr lang="es-CL" sz="2400" dirty="0"/>
          </a:p>
        </p:txBody>
      </p:sp>
      <p:pic>
        <p:nvPicPr>
          <p:cNvPr id="13" name="12 Imagen" descr="DSC_0007.jpg"/>
          <p:cNvPicPr>
            <a:picLocks noChangeAspect="1"/>
          </p:cNvPicPr>
          <p:nvPr/>
        </p:nvPicPr>
        <p:blipFill>
          <a:blip r:embed="rId11" cstate="print"/>
          <a:stretch>
            <a:fillRect/>
          </a:stretch>
        </p:blipFill>
        <p:spPr>
          <a:xfrm>
            <a:off x="959091" y="1268760"/>
            <a:ext cx="6528725" cy="4896544"/>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11" name="10 CuadroTexto"/>
          <p:cNvSpPr txBox="1"/>
          <p:nvPr/>
        </p:nvSpPr>
        <p:spPr>
          <a:xfrm>
            <a:off x="1763688" y="2276872"/>
            <a:ext cx="6020944" cy="584775"/>
          </a:xfrm>
          <a:prstGeom prst="rect">
            <a:avLst/>
          </a:prstGeom>
          <a:noFill/>
        </p:spPr>
        <p:txBody>
          <a:bodyPr wrap="none" rtlCol="0">
            <a:spAutoFit/>
          </a:bodyPr>
          <a:lstStyle/>
          <a:p>
            <a:r>
              <a:rPr lang="es-CL" sz="3200" b="1" dirty="0" smtClean="0">
                <a:solidFill>
                  <a:srgbClr val="339933"/>
                </a:solidFill>
              </a:rPr>
              <a:t>Deja tu huella en un ECOLADRILLO</a:t>
            </a:r>
            <a:endParaRPr lang="es-CL" sz="3200" b="1" dirty="0">
              <a:solidFill>
                <a:srgbClr val="339933"/>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605066" y="3068960"/>
            <a:ext cx="548640" cy="969264"/>
          </a:xfrm>
          <a:prstGeom prst="rect">
            <a:avLst/>
          </a:prstGeom>
        </p:spPr>
      </p:pic>
      <p:sp>
        <p:nvSpPr>
          <p:cNvPr id="11" name="10 CuadroTexto"/>
          <p:cNvSpPr txBox="1"/>
          <p:nvPr/>
        </p:nvSpPr>
        <p:spPr>
          <a:xfrm>
            <a:off x="1763688" y="2276872"/>
            <a:ext cx="6020944" cy="584775"/>
          </a:xfrm>
          <a:prstGeom prst="rect">
            <a:avLst/>
          </a:prstGeom>
          <a:noFill/>
        </p:spPr>
        <p:txBody>
          <a:bodyPr wrap="none" rtlCol="0">
            <a:spAutoFit/>
          </a:bodyPr>
          <a:lstStyle/>
          <a:p>
            <a:r>
              <a:rPr lang="es-CL" sz="3200" b="1" dirty="0" smtClean="0">
                <a:solidFill>
                  <a:srgbClr val="339933"/>
                </a:solidFill>
              </a:rPr>
              <a:t>Deja tu huella en un ECOLADRILLO</a:t>
            </a:r>
            <a:endParaRPr lang="es-CL" sz="3200" b="1" dirty="0">
              <a:solidFill>
                <a:srgbClr val="339933"/>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3157399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11" name="10 CuadroTexto"/>
          <p:cNvSpPr txBox="1"/>
          <p:nvPr/>
        </p:nvSpPr>
        <p:spPr>
          <a:xfrm>
            <a:off x="1763688" y="2276872"/>
            <a:ext cx="6020944" cy="584775"/>
          </a:xfrm>
          <a:prstGeom prst="rect">
            <a:avLst/>
          </a:prstGeom>
          <a:noFill/>
        </p:spPr>
        <p:txBody>
          <a:bodyPr wrap="none" rtlCol="0">
            <a:spAutoFit/>
          </a:bodyPr>
          <a:lstStyle/>
          <a:p>
            <a:r>
              <a:rPr lang="es-CL" sz="3200" b="1" dirty="0" smtClean="0">
                <a:solidFill>
                  <a:srgbClr val="339933"/>
                </a:solidFill>
              </a:rPr>
              <a:t>Deja tu huella en un ECOLADRILLO</a:t>
            </a:r>
            <a:endParaRPr lang="es-CL" sz="3200" b="1" dirty="0">
              <a:solidFill>
                <a:srgbClr val="339933"/>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605066" y="3068960"/>
            <a:ext cx="548640" cy="969264"/>
          </a:xfrm>
          <a:prstGeom prst="rect">
            <a:avLst/>
          </a:prstGeom>
        </p:spPr>
      </p:pic>
      <p:sp>
        <p:nvSpPr>
          <p:cNvPr id="11" name="10 CuadroTexto"/>
          <p:cNvSpPr txBox="1"/>
          <p:nvPr/>
        </p:nvSpPr>
        <p:spPr>
          <a:xfrm>
            <a:off x="1763688" y="2276872"/>
            <a:ext cx="6020944" cy="584775"/>
          </a:xfrm>
          <a:prstGeom prst="rect">
            <a:avLst/>
          </a:prstGeom>
          <a:noFill/>
        </p:spPr>
        <p:txBody>
          <a:bodyPr wrap="none" rtlCol="0">
            <a:spAutoFit/>
          </a:bodyPr>
          <a:lstStyle/>
          <a:p>
            <a:r>
              <a:rPr lang="es-CL" sz="3200" b="1" dirty="0" smtClean="0">
                <a:solidFill>
                  <a:srgbClr val="339933"/>
                </a:solidFill>
              </a:rPr>
              <a:t>Deja tu huella en un ECOLADRILLO</a:t>
            </a:r>
            <a:endParaRPr lang="es-CL" sz="3200" b="1" dirty="0">
              <a:solidFill>
                <a:srgbClr val="339933"/>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31573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097419" y="1948192"/>
            <a:ext cx="5441619" cy="3857072"/>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0084298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11" name="10 CuadroTexto"/>
          <p:cNvSpPr txBox="1"/>
          <p:nvPr/>
        </p:nvSpPr>
        <p:spPr>
          <a:xfrm>
            <a:off x="1763688" y="2276872"/>
            <a:ext cx="6020944" cy="584775"/>
          </a:xfrm>
          <a:prstGeom prst="rect">
            <a:avLst/>
          </a:prstGeom>
          <a:noFill/>
        </p:spPr>
        <p:txBody>
          <a:bodyPr wrap="none" rtlCol="0">
            <a:spAutoFit/>
          </a:bodyPr>
          <a:lstStyle/>
          <a:p>
            <a:r>
              <a:rPr lang="es-CL" sz="3200" b="1" dirty="0" smtClean="0">
                <a:solidFill>
                  <a:srgbClr val="339933"/>
                </a:solidFill>
              </a:rPr>
              <a:t>Deja tu huella en un ECOLADRILLO</a:t>
            </a:r>
            <a:endParaRPr lang="es-CL" sz="3200" b="1" dirty="0">
              <a:solidFill>
                <a:srgbClr val="339933"/>
              </a:solidFill>
            </a:endParaRPr>
          </a:p>
        </p:txBody>
      </p:sp>
      <p:sp>
        <p:nvSpPr>
          <p:cNvPr id="13" name="12 CuadroTexto"/>
          <p:cNvSpPr txBox="1"/>
          <p:nvPr/>
        </p:nvSpPr>
        <p:spPr>
          <a:xfrm>
            <a:off x="1547664" y="3212976"/>
            <a:ext cx="6192688" cy="3046988"/>
          </a:xfrm>
          <a:prstGeom prst="rect">
            <a:avLst/>
          </a:prstGeom>
          <a:noFill/>
        </p:spPr>
        <p:txBody>
          <a:bodyPr wrap="square" rtlCol="0">
            <a:spAutoFit/>
          </a:bodyPr>
          <a:lstStyle/>
          <a:p>
            <a:pPr algn="just"/>
            <a:r>
              <a:rPr lang="es-CL" sz="3200" b="1" dirty="0" smtClean="0">
                <a:solidFill>
                  <a:srgbClr val="339933"/>
                </a:solidFill>
              </a:rPr>
              <a:t>Puede que sea tarde, no es una solución definitiva, pero es un intento de mitigar el daño que le estamos haciendo a nuestra </a:t>
            </a:r>
            <a:r>
              <a:rPr lang="es-CL" sz="3200" b="1" dirty="0" smtClean="0">
                <a:solidFill>
                  <a:srgbClr val="339933"/>
                </a:solidFill>
              </a:rPr>
              <a:t>ÑUQUE MAPU – PACHAMAMA – GAIA – TELLUS MATER.</a:t>
            </a:r>
            <a:endParaRPr lang="es-CL" sz="3200" b="1" dirty="0">
              <a:solidFill>
                <a:srgbClr val="339933"/>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45" name="44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11" name="10 CuadroTexto"/>
          <p:cNvSpPr txBox="1"/>
          <p:nvPr/>
        </p:nvSpPr>
        <p:spPr>
          <a:xfrm>
            <a:off x="1763688" y="2276872"/>
            <a:ext cx="6020944" cy="584775"/>
          </a:xfrm>
          <a:prstGeom prst="rect">
            <a:avLst/>
          </a:prstGeom>
          <a:noFill/>
        </p:spPr>
        <p:txBody>
          <a:bodyPr wrap="none" rtlCol="0">
            <a:spAutoFit/>
          </a:bodyPr>
          <a:lstStyle/>
          <a:p>
            <a:r>
              <a:rPr lang="es-CL" sz="3200" b="1" dirty="0" smtClean="0">
                <a:solidFill>
                  <a:srgbClr val="339933"/>
                </a:solidFill>
              </a:rPr>
              <a:t>Deja tu huella en un ECOLADRILLO</a:t>
            </a:r>
            <a:endParaRPr lang="es-CL" sz="3200" b="1" dirty="0">
              <a:solidFill>
                <a:srgbClr val="339933"/>
              </a:solidFill>
            </a:endParaRPr>
          </a:p>
        </p:txBody>
      </p:sp>
      <p:sp>
        <p:nvSpPr>
          <p:cNvPr id="13" name="12 CuadroTexto"/>
          <p:cNvSpPr txBox="1"/>
          <p:nvPr/>
        </p:nvSpPr>
        <p:spPr>
          <a:xfrm>
            <a:off x="1547664" y="3212976"/>
            <a:ext cx="6192688" cy="3046988"/>
          </a:xfrm>
          <a:prstGeom prst="rect">
            <a:avLst/>
          </a:prstGeom>
          <a:noFill/>
        </p:spPr>
        <p:txBody>
          <a:bodyPr wrap="square" rtlCol="0">
            <a:spAutoFit/>
          </a:bodyPr>
          <a:lstStyle/>
          <a:p>
            <a:pPr algn="just"/>
            <a:r>
              <a:rPr lang="es-CL" sz="3200" b="1" dirty="0" smtClean="0">
                <a:solidFill>
                  <a:srgbClr val="339933"/>
                </a:solidFill>
              </a:rPr>
              <a:t>No vamos a detener el “CALENTAMIENTO GLOBAL” ni a las grandes empresas que explotan los recursos naturales. Solo será un granito de arena contra el sistema.</a:t>
            </a:r>
          </a:p>
          <a:p>
            <a:pPr algn="just"/>
            <a:r>
              <a:rPr lang="es-CL" sz="3200" b="1" dirty="0" smtClean="0">
                <a:solidFill>
                  <a:srgbClr val="339933"/>
                </a:solidFill>
              </a:rPr>
              <a:t>Un granito más otro granito: …</a:t>
            </a:r>
            <a:endParaRPr lang="es-CL" sz="3200" b="1" dirty="0">
              <a:solidFill>
                <a:srgbClr val="339933"/>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4448445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3" name="2 CuadroTexto"/>
          <p:cNvSpPr txBox="1"/>
          <p:nvPr/>
        </p:nvSpPr>
        <p:spPr>
          <a:xfrm>
            <a:off x="3553254" y="1509056"/>
            <a:ext cx="2376264" cy="461665"/>
          </a:xfrm>
          <a:prstGeom prst="rect">
            <a:avLst/>
          </a:prstGeom>
          <a:noFill/>
        </p:spPr>
        <p:txBody>
          <a:bodyPr wrap="square" rtlCol="0">
            <a:spAutoFit/>
          </a:bodyPr>
          <a:lstStyle/>
          <a:p>
            <a:pPr algn="ctr"/>
            <a:r>
              <a:rPr lang="es-CL" sz="2400" dirty="0" smtClean="0"/>
              <a:t>Más detalles en:</a:t>
            </a:r>
            <a:endParaRPr lang="es-CL" sz="2400"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407137547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3" name="2 CuadroTexto"/>
          <p:cNvSpPr txBox="1"/>
          <p:nvPr/>
        </p:nvSpPr>
        <p:spPr>
          <a:xfrm>
            <a:off x="3553254" y="1509056"/>
            <a:ext cx="2376264" cy="461665"/>
          </a:xfrm>
          <a:prstGeom prst="rect">
            <a:avLst/>
          </a:prstGeom>
          <a:noFill/>
        </p:spPr>
        <p:txBody>
          <a:bodyPr wrap="square" rtlCol="0">
            <a:spAutoFit/>
          </a:bodyPr>
          <a:lstStyle/>
          <a:p>
            <a:pPr algn="ctr"/>
            <a:r>
              <a:rPr lang="es-CL" sz="2400" dirty="0" smtClean="0"/>
              <a:t>Más detalles en:</a:t>
            </a:r>
            <a:endParaRPr lang="es-CL" sz="24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14" name="13 Imagen" descr="web.jpg"/>
          <p:cNvPicPr>
            <a:picLocks noChangeAspect="1"/>
          </p:cNvPicPr>
          <p:nvPr/>
        </p:nvPicPr>
        <p:blipFill>
          <a:blip r:embed="rId11" cstate="print"/>
          <a:stretch>
            <a:fillRect/>
          </a:stretch>
        </p:blipFill>
        <p:spPr>
          <a:xfrm>
            <a:off x="539552" y="2032994"/>
            <a:ext cx="7984441" cy="2764157"/>
          </a:xfrm>
          <a:prstGeom prst="rect">
            <a:avLst/>
          </a:prstGeom>
        </p:spPr>
      </p:pic>
    </p:spTree>
    <p:extLst>
      <p:ext uri="{BB962C8B-B14F-4D97-AF65-F5344CB8AC3E}">
        <p14:creationId xmlns="" xmlns:p14="http://schemas.microsoft.com/office/powerpoint/2010/main" val="127969347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3" name="2 CuadroTexto"/>
          <p:cNvSpPr txBox="1"/>
          <p:nvPr/>
        </p:nvSpPr>
        <p:spPr>
          <a:xfrm>
            <a:off x="3553254" y="1509056"/>
            <a:ext cx="2376264" cy="461665"/>
          </a:xfrm>
          <a:prstGeom prst="rect">
            <a:avLst/>
          </a:prstGeom>
          <a:noFill/>
        </p:spPr>
        <p:txBody>
          <a:bodyPr wrap="square" rtlCol="0">
            <a:spAutoFit/>
          </a:bodyPr>
          <a:lstStyle/>
          <a:p>
            <a:pPr algn="ctr"/>
            <a:r>
              <a:rPr lang="es-CL" sz="2400" dirty="0" smtClean="0"/>
              <a:t>Más detalles en:</a:t>
            </a:r>
            <a:endParaRPr lang="es-CL" sz="2400" dirty="0"/>
          </a:p>
        </p:txBody>
      </p:sp>
      <p:sp>
        <p:nvSpPr>
          <p:cNvPr id="12" name="11 CuadroTexto"/>
          <p:cNvSpPr txBox="1"/>
          <p:nvPr/>
        </p:nvSpPr>
        <p:spPr>
          <a:xfrm>
            <a:off x="1438149" y="4898776"/>
            <a:ext cx="6606474" cy="461665"/>
          </a:xfrm>
          <a:prstGeom prst="rect">
            <a:avLst/>
          </a:prstGeom>
          <a:noFill/>
        </p:spPr>
        <p:txBody>
          <a:bodyPr wrap="square" rtlCol="0">
            <a:spAutoFit/>
          </a:bodyPr>
          <a:lstStyle/>
          <a:p>
            <a:pPr algn="ctr"/>
            <a:r>
              <a:rPr lang="es-CL" sz="2400" dirty="0" smtClean="0">
                <a:hlinkClick r:id="rId10"/>
              </a:rPr>
              <a:t>http://www.renevalencia.cl/ecoladrillosfutrono</a:t>
            </a:r>
            <a:r>
              <a:rPr lang="es-CL" sz="2400" dirty="0" smtClean="0"/>
              <a:t> </a:t>
            </a:r>
            <a:endParaRPr lang="es-CL" sz="2400" dirty="0"/>
          </a:p>
        </p:txBody>
      </p:sp>
      <p:pic>
        <p:nvPicPr>
          <p:cNvPr id="13" name="1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15" name="14 Imagen" descr="web.jpg"/>
          <p:cNvPicPr>
            <a:picLocks noChangeAspect="1"/>
          </p:cNvPicPr>
          <p:nvPr/>
        </p:nvPicPr>
        <p:blipFill>
          <a:blip r:embed="rId12" cstate="print"/>
          <a:stretch>
            <a:fillRect/>
          </a:stretch>
        </p:blipFill>
        <p:spPr>
          <a:xfrm>
            <a:off x="539552" y="2032994"/>
            <a:ext cx="7984441" cy="2764157"/>
          </a:xfrm>
          <a:prstGeom prst="rect">
            <a:avLst/>
          </a:prstGeom>
        </p:spPr>
      </p:pic>
    </p:spTree>
    <p:extLst>
      <p:ext uri="{BB962C8B-B14F-4D97-AF65-F5344CB8AC3E}">
        <p14:creationId xmlns="" xmlns:p14="http://schemas.microsoft.com/office/powerpoint/2010/main" val="22034599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3" name="2 CuadroTexto"/>
          <p:cNvSpPr txBox="1"/>
          <p:nvPr/>
        </p:nvSpPr>
        <p:spPr>
          <a:xfrm>
            <a:off x="3553254" y="1509056"/>
            <a:ext cx="2376264" cy="461665"/>
          </a:xfrm>
          <a:prstGeom prst="rect">
            <a:avLst/>
          </a:prstGeom>
          <a:noFill/>
        </p:spPr>
        <p:txBody>
          <a:bodyPr wrap="square" rtlCol="0">
            <a:spAutoFit/>
          </a:bodyPr>
          <a:lstStyle/>
          <a:p>
            <a:pPr algn="ctr"/>
            <a:r>
              <a:rPr lang="es-CL" sz="2400" dirty="0" smtClean="0"/>
              <a:t>Más detalles en:</a:t>
            </a:r>
            <a:endParaRPr lang="es-CL" sz="2400" dirty="0"/>
          </a:p>
        </p:txBody>
      </p:sp>
      <p:sp>
        <p:nvSpPr>
          <p:cNvPr id="12" name="11 CuadroTexto"/>
          <p:cNvSpPr txBox="1"/>
          <p:nvPr/>
        </p:nvSpPr>
        <p:spPr>
          <a:xfrm>
            <a:off x="1438149" y="4898776"/>
            <a:ext cx="6606474" cy="830997"/>
          </a:xfrm>
          <a:prstGeom prst="rect">
            <a:avLst/>
          </a:prstGeom>
          <a:noFill/>
        </p:spPr>
        <p:txBody>
          <a:bodyPr wrap="square" rtlCol="0">
            <a:spAutoFit/>
          </a:bodyPr>
          <a:lstStyle/>
          <a:p>
            <a:pPr algn="ctr"/>
            <a:r>
              <a:rPr lang="es-CL" sz="2400" dirty="0" smtClean="0">
                <a:hlinkClick r:id="rId10"/>
              </a:rPr>
              <a:t>http://www.renevalencia.cl/ecoladrillosfutrono</a:t>
            </a:r>
            <a:endParaRPr lang="es-CL" sz="2400" dirty="0" smtClean="0"/>
          </a:p>
          <a:p>
            <a:pPr algn="ctr"/>
            <a:r>
              <a:rPr lang="es-CL" sz="2400" dirty="0" smtClean="0">
                <a:hlinkClick r:id="rId11"/>
              </a:rPr>
              <a:t>http://www.facebook.com/EcoladrillosFutrono</a:t>
            </a:r>
            <a:r>
              <a:rPr lang="es-CL" sz="2400" dirty="0" smtClean="0"/>
              <a:t>  </a:t>
            </a:r>
            <a:endParaRPr lang="es-CL" sz="2400" dirty="0"/>
          </a:p>
        </p:txBody>
      </p:sp>
      <p:pic>
        <p:nvPicPr>
          <p:cNvPr id="13" name="12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15" name="14 Imagen" descr="web.jpg"/>
          <p:cNvPicPr>
            <a:picLocks noChangeAspect="1"/>
          </p:cNvPicPr>
          <p:nvPr/>
        </p:nvPicPr>
        <p:blipFill>
          <a:blip r:embed="rId13" cstate="print"/>
          <a:stretch>
            <a:fillRect/>
          </a:stretch>
        </p:blipFill>
        <p:spPr>
          <a:xfrm>
            <a:off x="539552" y="2032994"/>
            <a:ext cx="7984441" cy="2764157"/>
          </a:xfrm>
          <a:prstGeom prst="rect">
            <a:avLst/>
          </a:prstGeom>
        </p:spPr>
      </p:pic>
    </p:spTree>
    <p:extLst>
      <p:ext uri="{BB962C8B-B14F-4D97-AF65-F5344CB8AC3E}">
        <p14:creationId xmlns="" xmlns:p14="http://schemas.microsoft.com/office/powerpoint/2010/main" val="22034599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3" name="2 CuadroTexto"/>
          <p:cNvSpPr txBox="1"/>
          <p:nvPr/>
        </p:nvSpPr>
        <p:spPr>
          <a:xfrm>
            <a:off x="3553254" y="1509056"/>
            <a:ext cx="2376264" cy="461665"/>
          </a:xfrm>
          <a:prstGeom prst="rect">
            <a:avLst/>
          </a:prstGeom>
          <a:noFill/>
        </p:spPr>
        <p:txBody>
          <a:bodyPr wrap="square" rtlCol="0">
            <a:spAutoFit/>
          </a:bodyPr>
          <a:lstStyle/>
          <a:p>
            <a:pPr algn="ctr"/>
            <a:r>
              <a:rPr lang="es-CL" sz="2400" dirty="0" smtClean="0"/>
              <a:t>Más detalles en:</a:t>
            </a:r>
            <a:endParaRPr lang="es-CL" sz="2400" dirty="0"/>
          </a:p>
        </p:txBody>
      </p:sp>
      <p:sp>
        <p:nvSpPr>
          <p:cNvPr id="12" name="11 CuadroTexto"/>
          <p:cNvSpPr txBox="1"/>
          <p:nvPr/>
        </p:nvSpPr>
        <p:spPr>
          <a:xfrm>
            <a:off x="1438149" y="4898776"/>
            <a:ext cx="6606474" cy="830997"/>
          </a:xfrm>
          <a:prstGeom prst="rect">
            <a:avLst/>
          </a:prstGeom>
          <a:noFill/>
        </p:spPr>
        <p:txBody>
          <a:bodyPr wrap="square" rtlCol="0">
            <a:spAutoFit/>
          </a:bodyPr>
          <a:lstStyle/>
          <a:p>
            <a:pPr algn="ctr"/>
            <a:r>
              <a:rPr lang="es-CL" sz="2400" dirty="0" smtClean="0">
                <a:hlinkClick r:id="rId10"/>
              </a:rPr>
              <a:t>http://www.renevalencia.cl/ecoladrillosfutrono</a:t>
            </a:r>
            <a:endParaRPr lang="es-CL" sz="2400" dirty="0" smtClean="0"/>
          </a:p>
          <a:p>
            <a:pPr algn="ctr"/>
            <a:r>
              <a:rPr lang="es-CL" sz="2400" dirty="0" smtClean="0">
                <a:hlinkClick r:id="rId11"/>
              </a:rPr>
              <a:t>http://www.facebook.com/EcoladrillosFutrono</a:t>
            </a:r>
            <a:r>
              <a:rPr lang="es-CL" sz="2400" dirty="0" smtClean="0"/>
              <a:t>  </a:t>
            </a:r>
            <a:endParaRPr lang="es-CL" sz="2400" dirty="0"/>
          </a:p>
        </p:txBody>
      </p:sp>
      <p:pic>
        <p:nvPicPr>
          <p:cNvPr id="13" name="12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15" name="14 Imagen" descr="web.jpg"/>
          <p:cNvPicPr>
            <a:picLocks noChangeAspect="1"/>
          </p:cNvPicPr>
          <p:nvPr/>
        </p:nvPicPr>
        <p:blipFill>
          <a:blip r:embed="rId13" cstate="print"/>
          <a:stretch>
            <a:fillRect/>
          </a:stretch>
        </p:blipFill>
        <p:spPr>
          <a:xfrm>
            <a:off x="539552" y="2032994"/>
            <a:ext cx="7984441" cy="2764157"/>
          </a:xfrm>
          <a:prstGeom prst="rect">
            <a:avLst/>
          </a:prstGeom>
        </p:spPr>
      </p:pic>
      <p:sp>
        <p:nvSpPr>
          <p:cNvPr id="14" name="13 CuadroTexto"/>
          <p:cNvSpPr txBox="1"/>
          <p:nvPr/>
        </p:nvSpPr>
        <p:spPr>
          <a:xfrm>
            <a:off x="3419872" y="5949280"/>
            <a:ext cx="3240360" cy="523220"/>
          </a:xfrm>
          <a:prstGeom prst="rect">
            <a:avLst/>
          </a:prstGeom>
          <a:noFill/>
        </p:spPr>
        <p:txBody>
          <a:bodyPr wrap="square" rtlCol="0">
            <a:spAutoFit/>
          </a:bodyPr>
          <a:lstStyle/>
          <a:p>
            <a:r>
              <a:rPr lang="es-CL" sz="2800" b="1" i="1" dirty="0" smtClean="0">
                <a:solidFill>
                  <a:schemeClr val="accent3">
                    <a:lumMod val="50000"/>
                  </a:schemeClr>
                </a:solidFill>
              </a:rPr>
              <a:t>MUCHAS GRACIAS</a:t>
            </a:r>
            <a:endParaRPr lang="es-CL" sz="2800" b="1" i="1" dirty="0">
              <a:solidFill>
                <a:schemeClr val="accent3">
                  <a:lumMod val="50000"/>
                </a:schemeClr>
              </a:solidFill>
            </a:endParaRPr>
          </a:p>
        </p:txBody>
      </p:sp>
    </p:spTree>
    <p:extLst>
      <p:ext uri="{BB962C8B-B14F-4D97-AF65-F5344CB8AC3E}">
        <p14:creationId xmlns="" xmlns:p14="http://schemas.microsoft.com/office/powerpoint/2010/main" val="22034599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aturation sat="300000"/>
                    </a14:imgEffect>
                  </a14:imgLayer>
                </a14:imgProps>
              </a:ext>
              <a:ext uri="{28A0092B-C50C-407E-A947-70E740481C1C}">
                <a14:useLocalDpi xmlns="" xmlns:a14="http://schemas.microsoft.com/office/drawing/2010/main" val="0"/>
              </a:ext>
            </a:extLst>
          </a:blip>
          <a:srcRect/>
          <a:stretch>
            <a:fillRect/>
          </a:stretch>
        </p:blipFill>
        <p:spPr bwMode="auto">
          <a:xfrm flipH="1">
            <a:off x="0" y="5137728"/>
            <a:ext cx="1820492" cy="1720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20771351" flipH="1" flipV="1">
            <a:off x="2168331" y="4781767"/>
            <a:ext cx="841632" cy="746566"/>
          </a:xfrm>
          <a:prstGeom prst="rect">
            <a:avLst/>
          </a:prstGeom>
          <a:noFill/>
          <a:ln>
            <a:noFill/>
          </a:ln>
          <a:effectLst/>
        </p:spPr>
      </p:pic>
      <p:pic>
        <p:nvPicPr>
          <p:cNvPr id="16" name="Picture 4"/>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aturation sat="300000"/>
                    </a14:imgEffect>
                  </a14:imgLayer>
                </a14:imgProps>
              </a:ext>
              <a:ext uri="{28A0092B-C50C-407E-A947-70E740481C1C}">
                <a14:useLocalDpi xmlns="" xmlns:a14="http://schemas.microsoft.com/office/drawing/2010/main" val="0"/>
              </a:ext>
            </a:extLst>
          </a:blip>
          <a:srcRect/>
          <a:stretch>
            <a:fillRect/>
          </a:stretch>
        </p:blipFill>
        <p:spPr bwMode="auto">
          <a:xfrm>
            <a:off x="4192774" y="5603200"/>
            <a:ext cx="1315330" cy="12251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Imagen 8" descr="picaflor.png"/>
          <p:cNvPicPr>
            <a:picLocks noChangeAspect="1"/>
          </p:cNvPicPr>
          <p:nvPr/>
        </p:nvPicPr>
        <p:blipFill>
          <a:blip r:embed="rId8" cstate="email">
            <a:extLst>
              <a:ext uri="{28A0092B-C50C-407E-A947-70E740481C1C}">
                <a14:useLocalDpi xmlns="" xmlns:a14="http://schemas.microsoft.com/office/drawing/2010/main"/>
              </a:ext>
            </a:extLst>
          </a:blip>
          <a:srcRect/>
          <a:stretch>
            <a:fillRect/>
          </a:stretch>
        </p:blipFill>
        <p:spPr bwMode="auto">
          <a:xfrm>
            <a:off x="3491880" y="854065"/>
            <a:ext cx="4945237" cy="5999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9"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10">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581066">
            <a:off x="330758" y="4382124"/>
            <a:ext cx="554367" cy="510636"/>
          </a:xfrm>
          <a:prstGeom prst="rect">
            <a:avLst/>
          </a:prstGeom>
          <a:noFill/>
          <a:ln>
            <a:noFill/>
          </a:ln>
          <a:effectLst/>
        </p:spPr>
      </p:pic>
      <p:pic>
        <p:nvPicPr>
          <p:cNvPr id="19" name="Picture 2"/>
          <p:cNvPicPr>
            <a:picLocks noChangeAspect="1" noChangeArrowheads="1"/>
          </p:cNvPicPr>
          <p:nvPr/>
        </p:nvPicPr>
        <p:blipFill>
          <a:blip r:embed="rId11"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12">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flipH="1">
            <a:off x="2091388" y="3664346"/>
            <a:ext cx="416516" cy="378772"/>
          </a:xfrm>
          <a:prstGeom prst="rect">
            <a:avLst/>
          </a:prstGeom>
          <a:noFill/>
          <a:ln>
            <a:noFill/>
          </a:ln>
          <a:effectLst/>
        </p:spPr>
      </p:pic>
      <p:pic>
        <p:nvPicPr>
          <p:cNvPr id="20" name="19 Imagen"/>
          <p:cNvPicPr>
            <a:picLocks noChangeAspect="1"/>
          </p:cNvPicPr>
          <p:nvPr/>
        </p:nvPicPr>
        <p:blipFill rotWithShape="1">
          <a:blip r:embed="rId13" cstate="print">
            <a:extLst>
              <a:ext uri="{28A0092B-C50C-407E-A947-70E740481C1C}">
                <a14:useLocalDpi xmlns="" xmlns:a14="http://schemas.microsoft.com/office/drawing/2010/main" val="0"/>
              </a:ext>
            </a:extLst>
          </a:blip>
          <a:srcRect t="50000" b="32126"/>
          <a:stretch/>
        </p:blipFill>
        <p:spPr>
          <a:xfrm>
            <a:off x="726935" y="0"/>
            <a:ext cx="2236505" cy="261417"/>
          </a:xfrm>
          <a:prstGeom prst="rect">
            <a:avLst/>
          </a:prstGeom>
        </p:spPr>
      </p:pic>
      <p:sp>
        <p:nvSpPr>
          <p:cNvPr id="3" name="2 CuadroTexto"/>
          <p:cNvSpPr txBox="1"/>
          <p:nvPr/>
        </p:nvSpPr>
        <p:spPr>
          <a:xfrm>
            <a:off x="638598" y="497759"/>
            <a:ext cx="2363789" cy="1384995"/>
          </a:xfrm>
          <a:prstGeom prst="rect">
            <a:avLst/>
          </a:prstGeom>
          <a:noFill/>
        </p:spPr>
        <p:txBody>
          <a:bodyPr wrap="none" rtlCol="0">
            <a:spAutoFit/>
          </a:bodyPr>
          <a:lstStyle/>
          <a:p>
            <a:r>
              <a:rPr lang="es-MX" sz="2800" b="1" dirty="0" smtClean="0">
                <a:solidFill>
                  <a:schemeClr val="tx1">
                    <a:lumMod val="65000"/>
                    <a:lumOff val="35000"/>
                  </a:schemeClr>
                </a:solidFill>
                <a:latin typeface="gobCL" pitchFamily="50" charset="0"/>
              </a:rPr>
              <a:t>Ministerio del</a:t>
            </a:r>
          </a:p>
          <a:p>
            <a:r>
              <a:rPr lang="es-MX" sz="2800" b="1" dirty="0" smtClean="0">
                <a:solidFill>
                  <a:schemeClr val="tx1">
                    <a:lumMod val="65000"/>
                    <a:lumOff val="35000"/>
                  </a:schemeClr>
                </a:solidFill>
                <a:latin typeface="gobCL" pitchFamily="50" charset="0"/>
              </a:rPr>
              <a:t>Medio </a:t>
            </a:r>
          </a:p>
          <a:p>
            <a:r>
              <a:rPr lang="es-MX" sz="2800" b="1" dirty="0" smtClean="0">
                <a:solidFill>
                  <a:schemeClr val="tx1">
                    <a:lumMod val="65000"/>
                    <a:lumOff val="35000"/>
                  </a:schemeClr>
                </a:solidFill>
                <a:latin typeface="gobCL" pitchFamily="50" charset="0"/>
              </a:rPr>
              <a:t>Ambiente</a:t>
            </a:r>
            <a:endParaRPr lang="es-CL" sz="2800" b="1" dirty="0">
              <a:solidFill>
                <a:schemeClr val="tx1">
                  <a:lumMod val="65000"/>
                  <a:lumOff val="35000"/>
                </a:schemeClr>
              </a:solidFill>
              <a:latin typeface="gobCL" pitchFamily="50" charset="0"/>
            </a:endParaRPr>
          </a:p>
        </p:txBody>
      </p:sp>
      <p:pic>
        <p:nvPicPr>
          <p:cNvPr id="5" name="4 Imagen"/>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715051" y="3642200"/>
            <a:ext cx="1768717" cy="1368834"/>
          </a:xfrm>
          <a:prstGeom prst="rect">
            <a:avLst/>
          </a:prstGeom>
        </p:spPr>
      </p:pic>
      <p:pic>
        <p:nvPicPr>
          <p:cNvPr id="11" name="10 Imagen"/>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13" name="12 Imagen"/>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417839023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eco5.JPG"/>
          <p:cNvPicPr>
            <a:picLocks noChangeAspect="1"/>
          </p:cNvPicPr>
          <p:nvPr/>
        </p:nvPicPr>
        <p:blipFill>
          <a:blip r:embed="rId2" cstate="print"/>
          <a:stretch>
            <a:fillRect/>
          </a:stretch>
        </p:blipFill>
        <p:spPr>
          <a:xfrm>
            <a:off x="827584" y="2492896"/>
            <a:ext cx="7715250" cy="2871788"/>
          </a:xfrm>
          <a:prstGeom prst="rect">
            <a:avLst/>
          </a:prstGeom>
        </p:spPr>
      </p:pic>
      <p:pic>
        <p:nvPicPr>
          <p:cNvPr id="13" name="12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5536" y="0"/>
            <a:ext cx="1578944" cy="1435403"/>
          </a:xfrm>
          <a:prstGeom prst="rect">
            <a:avLst/>
          </a:prstGeom>
        </p:spPr>
      </p:pic>
      <p:pic>
        <p:nvPicPr>
          <p:cNvPr id="16" name="15 Imagen"/>
          <p:cNvPicPr>
            <a:picLocks noChangeAspect="1"/>
          </p:cNvPicPr>
          <p:nvPr/>
        </p:nvPicPr>
        <p:blipFill rotWithShape="1">
          <a:blip r:embed="rId3" cstate="print">
            <a:extLst>
              <a:ext uri="{28A0092B-C50C-407E-A947-70E740481C1C}">
                <a14:useLocalDpi xmlns="" xmlns:a14="http://schemas.microsoft.com/office/drawing/2010/main" val="0"/>
              </a:ext>
            </a:extLst>
          </a:blip>
          <a:srcRect t="50000" b="32126"/>
          <a:stretch/>
        </p:blipFill>
        <p:spPr>
          <a:xfrm>
            <a:off x="472776" y="6700827"/>
            <a:ext cx="1578944" cy="184557"/>
          </a:xfrm>
          <a:prstGeom prst="rect">
            <a:avLst/>
          </a:prstGeom>
        </p:spPr>
      </p:pic>
      <p:sp>
        <p:nvSpPr>
          <p:cNvPr id="22" name="21 Rectángulo"/>
          <p:cNvSpPr/>
          <p:nvPr/>
        </p:nvSpPr>
        <p:spPr>
          <a:xfrm>
            <a:off x="0" y="4076606"/>
            <a:ext cx="8064896" cy="1008578"/>
          </a:xfrm>
          <a:prstGeom prst="rect">
            <a:avLst/>
          </a:pr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500" dirty="0" smtClean="0">
                <a:solidFill>
                  <a:schemeClr val="bg1"/>
                </a:solidFill>
                <a:latin typeface="gobCL" pitchFamily="50" charset="0"/>
              </a:rPr>
              <a:t>Centro General de Padres y Apoderados</a:t>
            </a:r>
          </a:p>
          <a:p>
            <a:r>
              <a:rPr lang="es-MX" dirty="0" smtClean="0">
                <a:solidFill>
                  <a:schemeClr val="bg1"/>
                </a:solidFill>
                <a:latin typeface="gobCL" pitchFamily="50" charset="0"/>
              </a:rPr>
              <a:t>LICEO SAN CONRADO – FUTRONO – REGIÓN DE LOS RÍOS – CHILE.</a:t>
            </a:r>
            <a:endParaRPr lang="es-CL" dirty="0">
              <a:solidFill>
                <a:schemeClr val="bg1"/>
              </a:solidFill>
              <a:latin typeface="gobCL" pitchFamily="50" charset="0"/>
            </a:endParaRPr>
          </a:p>
        </p:txBody>
      </p:sp>
      <p:sp>
        <p:nvSpPr>
          <p:cNvPr id="23" name="22 Rectángulo"/>
          <p:cNvSpPr/>
          <p:nvPr/>
        </p:nvSpPr>
        <p:spPr>
          <a:xfrm>
            <a:off x="2800702" y="2132856"/>
            <a:ext cx="6343297" cy="1872208"/>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3200" b="1" dirty="0">
                <a:solidFill>
                  <a:srgbClr val="00B050"/>
                </a:solidFill>
              </a:rPr>
              <a:t>3000 </a:t>
            </a:r>
            <a:r>
              <a:rPr lang="es-CL" sz="3200" b="1" dirty="0" err="1">
                <a:solidFill>
                  <a:srgbClr val="00B050"/>
                </a:solidFill>
              </a:rPr>
              <a:t>Ecoladrillos</a:t>
            </a:r>
            <a:r>
              <a:rPr lang="es-CL" sz="3200" b="1" dirty="0">
                <a:solidFill>
                  <a:srgbClr val="00B050"/>
                </a:solidFill>
              </a:rPr>
              <a:t> reutilizados en la confección de 60 metros de cierre perimetral con panderetas - Primera </a:t>
            </a:r>
            <a:r>
              <a:rPr lang="es-CL" sz="3200" b="1" dirty="0" smtClean="0">
                <a:solidFill>
                  <a:srgbClr val="00B050"/>
                </a:solidFill>
              </a:rPr>
              <a:t>etapa.</a:t>
            </a:r>
            <a:endParaRPr lang="es-CL" sz="2800" b="1" dirty="0">
              <a:solidFill>
                <a:srgbClr val="00B050"/>
              </a:solidFill>
              <a:latin typeface="gobCL" pitchFamily="50" charset="0"/>
            </a:endParaRPr>
          </a:p>
        </p:txBody>
      </p:sp>
      <p:pic>
        <p:nvPicPr>
          <p:cNvPr id="11" name="Imagen 5"/>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861738" y="5809736"/>
            <a:ext cx="6301586"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39552" y="5445224"/>
            <a:ext cx="1429708" cy="1106470"/>
          </a:xfrm>
          <a:prstGeom prst="rect">
            <a:avLst/>
          </a:prstGeom>
        </p:spPr>
      </p:pic>
      <p:pic>
        <p:nvPicPr>
          <p:cNvPr id="18"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9226188" flipH="1" flipV="1">
            <a:off x="8536020" y="1171528"/>
            <a:ext cx="684427" cy="630437"/>
          </a:xfrm>
          <a:prstGeom prst="rect">
            <a:avLst/>
          </a:prstGeom>
          <a:noFill/>
          <a:ln>
            <a:noFill/>
          </a:ln>
          <a:effectLst/>
        </p:spPr>
      </p:pic>
      <p:pic>
        <p:nvPicPr>
          <p:cNvPr id="19" name="Picture 2"/>
          <p:cNvPicPr>
            <a:picLocks noChangeAspect="1" noChangeArrowheads="1"/>
          </p:cNvPicPr>
          <p:nvPr/>
        </p:nvPicPr>
        <p:blipFill>
          <a:blip r:embed="rId8"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9">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4413003">
            <a:off x="7624063" y="-68843"/>
            <a:ext cx="1219652" cy="1123440"/>
          </a:xfrm>
          <a:prstGeom prst="rect">
            <a:avLst/>
          </a:prstGeom>
          <a:noFill/>
          <a:ln>
            <a:noFill/>
          </a:ln>
          <a:effectLst/>
        </p:spPr>
      </p:pic>
      <p:pic>
        <p:nvPicPr>
          <p:cNvPr id="15" name="1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83417" y="5445225"/>
            <a:ext cx="8863859" cy="1412776"/>
          </a:xfrm>
          <a:prstGeom prst="rect">
            <a:avLst/>
          </a:prstGeom>
        </p:spPr>
      </p:pic>
    </p:spTree>
    <p:extLst>
      <p:ext uri="{BB962C8B-B14F-4D97-AF65-F5344CB8AC3E}">
        <p14:creationId xmlns="" xmlns:p14="http://schemas.microsoft.com/office/powerpoint/2010/main" val="148423516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69414" cy="45811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1 Proceso"/>
          <p:cNvSpPr/>
          <p:nvPr/>
        </p:nvSpPr>
        <p:spPr>
          <a:xfrm>
            <a:off x="467544" y="4581128"/>
            <a:ext cx="72008" cy="22768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04448" y="4567039"/>
            <a:ext cx="96837"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 name="6 Conector recto"/>
          <p:cNvCxnSpPr/>
          <p:nvPr/>
        </p:nvCxnSpPr>
        <p:spPr>
          <a:xfrm>
            <a:off x="755576" y="4581128"/>
            <a:ext cx="323956" cy="22768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8820044" y="4581128"/>
            <a:ext cx="323956" cy="22768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78215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097420" y="1853001"/>
            <a:ext cx="5354899" cy="4016174"/>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569088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168640" y="1810904"/>
            <a:ext cx="5283680" cy="3957660"/>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4066357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097420" y="1933105"/>
            <a:ext cx="5354900" cy="4016175"/>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913716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6" y="0"/>
            <a:ext cx="1578944" cy="1435403"/>
          </a:xfrm>
          <a:prstGeom prst="rect">
            <a:avLst/>
          </a:prstGeom>
        </p:spPr>
      </p:pic>
      <p:pic>
        <p:nvPicPr>
          <p:cNvPr id="16" name="15 Imagen"/>
          <p:cNvPicPr>
            <a:picLocks noChangeAspect="1"/>
          </p:cNvPicPr>
          <p:nvPr/>
        </p:nvPicPr>
        <p:blipFill rotWithShape="1">
          <a:blip r:embed="rId2" cstate="print">
            <a:extLst>
              <a:ext uri="{28A0092B-C50C-407E-A947-70E740481C1C}">
                <a14:useLocalDpi xmlns="" xmlns:a14="http://schemas.microsoft.com/office/drawing/2010/main" val="0"/>
              </a:ext>
            </a:extLst>
          </a:blip>
          <a:srcRect t="50000" b="32126"/>
          <a:stretch/>
        </p:blipFill>
        <p:spPr>
          <a:xfrm>
            <a:off x="472776" y="6700827"/>
            <a:ext cx="1578944" cy="184557"/>
          </a:xfrm>
          <a:prstGeom prst="rect">
            <a:avLst/>
          </a:prstGeom>
        </p:spPr>
      </p:pic>
      <p:pic>
        <p:nvPicPr>
          <p:cNvPr id="11" name="Imagen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861738" y="5809736"/>
            <a:ext cx="6301586"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9552" y="5445224"/>
            <a:ext cx="1429708" cy="1106470"/>
          </a:xfrm>
          <a:prstGeom prst="rect">
            <a:avLst/>
          </a:prstGeom>
        </p:spPr>
      </p:pic>
      <p:pic>
        <p:nvPicPr>
          <p:cNvPr id="18" name="Picture 2"/>
          <p:cNvPicPr>
            <a:picLocks noChangeAspect="1" noChangeArrowheads="1"/>
          </p:cNvPicPr>
          <p:nvPr/>
        </p:nvPicPr>
        <p:blipFill>
          <a:blip r:embed="rId5"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6">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9226188" flipH="1" flipV="1">
            <a:off x="8536020" y="1171528"/>
            <a:ext cx="684427" cy="630437"/>
          </a:xfrm>
          <a:prstGeom prst="rect">
            <a:avLst/>
          </a:prstGeom>
          <a:noFill/>
          <a:ln>
            <a:noFill/>
          </a:ln>
          <a:effectLst/>
        </p:spPr>
      </p:pic>
      <p:pic>
        <p:nvPicPr>
          <p:cNvPr id="19"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4413003">
            <a:off x="7624063" y="-68843"/>
            <a:ext cx="1219652" cy="1123440"/>
          </a:xfrm>
          <a:prstGeom prst="rect">
            <a:avLst/>
          </a:prstGeom>
          <a:noFill/>
          <a:ln>
            <a:noFill/>
          </a:ln>
          <a:effectLst/>
        </p:spPr>
      </p:pic>
      <p:pic>
        <p:nvPicPr>
          <p:cNvPr id="10" name="9 Imagen" descr="eco5.JPG"/>
          <p:cNvPicPr>
            <a:picLocks noChangeAspect="1"/>
          </p:cNvPicPr>
          <p:nvPr/>
        </p:nvPicPr>
        <p:blipFill>
          <a:blip r:embed="rId9" cstate="print"/>
          <a:stretch>
            <a:fillRect/>
          </a:stretch>
        </p:blipFill>
        <p:spPr>
          <a:xfrm>
            <a:off x="827584" y="2492896"/>
            <a:ext cx="7715250" cy="2871788"/>
          </a:xfrm>
          <a:prstGeom prst="rect">
            <a:avLst/>
          </a:prstGeom>
        </p:spPr>
      </p:pic>
      <p:pic>
        <p:nvPicPr>
          <p:cNvPr id="2" name="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112510" y="5949280"/>
            <a:ext cx="679523" cy="821749"/>
          </a:xfrm>
          <a:prstGeom prst="rect">
            <a:avLst/>
          </a:prstGeom>
        </p:spPr>
      </p:pic>
      <p:pic>
        <p:nvPicPr>
          <p:cNvPr id="3" name="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6948264" y="5843263"/>
            <a:ext cx="777474" cy="1006143"/>
          </a:xfrm>
          <a:prstGeom prst="rect">
            <a:avLst/>
          </a:prstGeom>
        </p:spPr>
      </p:pic>
      <p:pic>
        <p:nvPicPr>
          <p:cNvPr id="4" name="3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183417" y="5445225"/>
            <a:ext cx="8863859" cy="1412776"/>
          </a:xfrm>
          <a:prstGeom prst="rect">
            <a:avLst/>
          </a:prstGeom>
        </p:spPr>
      </p:pic>
    </p:spTree>
    <p:extLst>
      <p:ext uri="{BB962C8B-B14F-4D97-AF65-F5344CB8AC3E}">
        <p14:creationId xmlns="" xmlns:p14="http://schemas.microsoft.com/office/powerpoint/2010/main" val="30924484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051719" y="1916832"/>
            <a:ext cx="5532223" cy="3960440"/>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872476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12" name="11 Imagen" descr="contaminacion-oceanos-plastico-2025.jpg"/>
          <p:cNvPicPr>
            <a:picLocks noChangeAspect="1"/>
          </p:cNvPicPr>
          <p:nvPr/>
        </p:nvPicPr>
        <p:blipFill>
          <a:blip r:embed="rId10" cstate="print"/>
          <a:stretch>
            <a:fillRect/>
          </a:stretch>
        </p:blipFill>
        <p:spPr>
          <a:xfrm>
            <a:off x="2078648" y="1916832"/>
            <a:ext cx="5373672" cy="3895149"/>
          </a:xfrm>
          <a:prstGeom prst="rect">
            <a:avLst/>
          </a:prstGeom>
        </p:spPr>
      </p:pic>
      <p:pic>
        <p:nvPicPr>
          <p:cNvPr id="13" name="1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872476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13" name="12 Imagen" descr="contaminacion-oceanos-plastico.jpg"/>
          <p:cNvPicPr>
            <a:picLocks noChangeAspect="1"/>
          </p:cNvPicPr>
          <p:nvPr/>
        </p:nvPicPr>
        <p:blipFill>
          <a:blip r:embed="rId10" cstate="print"/>
          <a:stretch>
            <a:fillRect/>
          </a:stretch>
        </p:blipFill>
        <p:spPr>
          <a:xfrm>
            <a:off x="2051720" y="1988840"/>
            <a:ext cx="5400600" cy="3785064"/>
          </a:xfrm>
          <a:prstGeom prst="rect">
            <a:avLst/>
          </a:prstGeom>
        </p:spPr>
      </p:pic>
      <p:pic>
        <p:nvPicPr>
          <p:cNvPr id="14" name="13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872476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14" name="13 Imagen" descr="citarum4.jpg"/>
          <p:cNvPicPr>
            <a:picLocks noChangeAspect="1"/>
          </p:cNvPicPr>
          <p:nvPr/>
        </p:nvPicPr>
        <p:blipFill>
          <a:blip r:embed="rId10" cstate="print"/>
          <a:stretch>
            <a:fillRect/>
          </a:stretch>
        </p:blipFill>
        <p:spPr>
          <a:xfrm>
            <a:off x="2097420" y="1916832"/>
            <a:ext cx="5453013" cy="3910782"/>
          </a:xfrm>
          <a:prstGeom prst="rect">
            <a:avLst/>
          </a:prstGeom>
        </p:spPr>
      </p:pic>
      <p:pic>
        <p:nvPicPr>
          <p:cNvPr id="15" name="14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872476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12" name="11 Imagen" descr="635558026602703732.jpg"/>
          <p:cNvPicPr>
            <a:picLocks noChangeAspect="1"/>
          </p:cNvPicPr>
          <p:nvPr/>
        </p:nvPicPr>
        <p:blipFill>
          <a:blip r:embed="rId10" cstate="print"/>
          <a:stretch>
            <a:fillRect/>
          </a:stretch>
        </p:blipFill>
        <p:spPr>
          <a:xfrm>
            <a:off x="2097420" y="1782108"/>
            <a:ext cx="5354900" cy="4320480"/>
          </a:xfrm>
          <a:prstGeom prst="rect">
            <a:avLst/>
          </a:prstGeom>
        </p:spPr>
      </p:pic>
      <p:pic>
        <p:nvPicPr>
          <p:cNvPr id="13" name="1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499626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051720" y="2060848"/>
            <a:ext cx="5400600" cy="3810000"/>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499626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965360" y="2492896"/>
            <a:ext cx="3521846" cy="2448272"/>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220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916606" y="2010200"/>
            <a:ext cx="5693442" cy="3867071"/>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8260626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984200" y="2132857"/>
            <a:ext cx="5468120" cy="3641048"/>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5183014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979250" y="2060848"/>
            <a:ext cx="5716950" cy="3590925"/>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78715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eco5.JPG"/>
          <p:cNvPicPr>
            <a:picLocks noChangeAspect="1"/>
          </p:cNvPicPr>
          <p:nvPr/>
        </p:nvPicPr>
        <p:blipFill>
          <a:blip r:embed="rId2" cstate="print"/>
          <a:stretch>
            <a:fillRect/>
          </a:stretch>
        </p:blipFill>
        <p:spPr>
          <a:xfrm>
            <a:off x="827584" y="2492896"/>
            <a:ext cx="7715250" cy="2871788"/>
          </a:xfrm>
          <a:prstGeom prst="rect">
            <a:avLst/>
          </a:prstGeom>
        </p:spPr>
      </p:pic>
      <p:pic>
        <p:nvPicPr>
          <p:cNvPr id="13" name="12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5536" y="0"/>
            <a:ext cx="1578944" cy="1435403"/>
          </a:xfrm>
          <a:prstGeom prst="rect">
            <a:avLst/>
          </a:prstGeom>
        </p:spPr>
      </p:pic>
      <p:pic>
        <p:nvPicPr>
          <p:cNvPr id="16" name="15 Imagen"/>
          <p:cNvPicPr>
            <a:picLocks noChangeAspect="1"/>
          </p:cNvPicPr>
          <p:nvPr/>
        </p:nvPicPr>
        <p:blipFill rotWithShape="1">
          <a:blip r:embed="rId3" cstate="print">
            <a:extLst>
              <a:ext uri="{28A0092B-C50C-407E-A947-70E740481C1C}">
                <a14:useLocalDpi xmlns="" xmlns:a14="http://schemas.microsoft.com/office/drawing/2010/main" val="0"/>
              </a:ext>
            </a:extLst>
          </a:blip>
          <a:srcRect t="50000" b="32126"/>
          <a:stretch/>
        </p:blipFill>
        <p:spPr>
          <a:xfrm>
            <a:off x="472776" y="6700827"/>
            <a:ext cx="1578944" cy="184557"/>
          </a:xfrm>
          <a:prstGeom prst="rect">
            <a:avLst/>
          </a:prstGeom>
        </p:spPr>
      </p:pic>
      <p:sp>
        <p:nvSpPr>
          <p:cNvPr id="23" name="22 Rectángulo"/>
          <p:cNvSpPr/>
          <p:nvPr/>
        </p:nvSpPr>
        <p:spPr>
          <a:xfrm>
            <a:off x="2800702" y="2132856"/>
            <a:ext cx="6343297" cy="1872208"/>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3200" b="1" dirty="0">
                <a:solidFill>
                  <a:srgbClr val="00B050"/>
                </a:solidFill>
              </a:rPr>
              <a:t>3000 </a:t>
            </a:r>
            <a:r>
              <a:rPr lang="es-CL" sz="3200" b="1" dirty="0" err="1">
                <a:solidFill>
                  <a:srgbClr val="00B050"/>
                </a:solidFill>
              </a:rPr>
              <a:t>Ecoladrillos</a:t>
            </a:r>
            <a:r>
              <a:rPr lang="es-CL" sz="3200" b="1" dirty="0">
                <a:solidFill>
                  <a:srgbClr val="00B050"/>
                </a:solidFill>
              </a:rPr>
              <a:t> reutilizados en la confección de 60 metros de cierre perimetral con panderetas - Primera </a:t>
            </a:r>
            <a:r>
              <a:rPr lang="es-CL" sz="3200" b="1" dirty="0" smtClean="0">
                <a:solidFill>
                  <a:srgbClr val="00B050"/>
                </a:solidFill>
              </a:rPr>
              <a:t>etapa.</a:t>
            </a:r>
            <a:endParaRPr lang="es-CL" sz="2800" b="1" dirty="0">
              <a:solidFill>
                <a:srgbClr val="00B050"/>
              </a:solidFill>
              <a:latin typeface="gobCL" pitchFamily="50" charset="0"/>
            </a:endParaRPr>
          </a:p>
        </p:txBody>
      </p:sp>
      <p:pic>
        <p:nvPicPr>
          <p:cNvPr id="11" name="Imagen 5"/>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861738" y="5809736"/>
            <a:ext cx="6301586"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39552" y="5445224"/>
            <a:ext cx="1429708" cy="1106470"/>
          </a:xfrm>
          <a:prstGeom prst="rect">
            <a:avLst/>
          </a:prstGeom>
        </p:spPr>
      </p:pic>
      <p:pic>
        <p:nvPicPr>
          <p:cNvPr id="18"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9226188" flipH="1" flipV="1">
            <a:off x="8536020" y="1171528"/>
            <a:ext cx="684427" cy="630437"/>
          </a:xfrm>
          <a:prstGeom prst="rect">
            <a:avLst/>
          </a:prstGeom>
          <a:noFill/>
          <a:ln>
            <a:noFill/>
          </a:ln>
          <a:effectLst/>
        </p:spPr>
      </p:pic>
      <p:pic>
        <p:nvPicPr>
          <p:cNvPr id="19" name="Picture 2"/>
          <p:cNvPicPr>
            <a:picLocks noChangeAspect="1" noChangeArrowheads="1"/>
          </p:cNvPicPr>
          <p:nvPr/>
        </p:nvPicPr>
        <p:blipFill>
          <a:blip r:embed="rId8"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9">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4413003">
            <a:off x="7624063" y="-68843"/>
            <a:ext cx="1219652" cy="1123440"/>
          </a:xfrm>
          <a:prstGeom prst="rect">
            <a:avLst/>
          </a:prstGeom>
          <a:noFill/>
          <a:ln>
            <a:noFill/>
          </a:ln>
          <a:effectLst/>
        </p:spPr>
      </p:pic>
      <p:pic>
        <p:nvPicPr>
          <p:cNvPr id="14" name="13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83417" y="5445225"/>
            <a:ext cx="8863859" cy="1412776"/>
          </a:xfrm>
          <a:prstGeom prst="rect">
            <a:avLst/>
          </a:prstGeom>
        </p:spPr>
      </p:pic>
    </p:spTree>
    <p:extLst>
      <p:ext uri="{BB962C8B-B14F-4D97-AF65-F5344CB8AC3E}">
        <p14:creationId xmlns="" xmlns:p14="http://schemas.microsoft.com/office/powerpoint/2010/main" val="4147548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de la web para no sentirnos orgullosos</a:t>
            </a:r>
            <a:endParaRPr lang="es-CL" dirty="0"/>
          </a:p>
        </p:txBody>
      </p:sp>
      <p:pic>
        <p:nvPicPr>
          <p:cNvPr id="12" name="11 Imagen" descr="16_n.jpg"/>
          <p:cNvPicPr>
            <a:picLocks noChangeAspect="1"/>
          </p:cNvPicPr>
          <p:nvPr/>
        </p:nvPicPr>
        <p:blipFill>
          <a:blip r:embed="rId10" cstate="print"/>
          <a:stretch>
            <a:fillRect/>
          </a:stretch>
        </p:blipFill>
        <p:spPr>
          <a:xfrm>
            <a:off x="2097419" y="1844824"/>
            <a:ext cx="5407369" cy="4169681"/>
          </a:xfrm>
          <a:prstGeom prst="rect">
            <a:avLst/>
          </a:prstGeom>
        </p:spPr>
      </p:pic>
      <p:pic>
        <p:nvPicPr>
          <p:cNvPr id="13" name="1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78715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nuestras para no sentirnos orgullosos</a:t>
            </a:r>
            <a:endParaRPr lang="es-CL" dirty="0"/>
          </a:p>
        </p:txBody>
      </p:sp>
      <p:pic>
        <p:nvPicPr>
          <p:cNvPr id="13" name="1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14" name="13 Imagen" descr="DSC_0002.jpg"/>
          <p:cNvPicPr>
            <a:picLocks noChangeAspect="1"/>
          </p:cNvPicPr>
          <p:nvPr/>
        </p:nvPicPr>
        <p:blipFill>
          <a:blip r:embed="rId11" cstate="print"/>
          <a:stretch>
            <a:fillRect/>
          </a:stretch>
        </p:blipFill>
        <p:spPr>
          <a:xfrm>
            <a:off x="1619672" y="1772816"/>
            <a:ext cx="5940152" cy="4455114"/>
          </a:xfrm>
          <a:prstGeom prst="rect">
            <a:avLst/>
          </a:prstGeom>
        </p:spPr>
      </p:pic>
    </p:spTree>
    <p:extLst>
      <p:ext uri="{BB962C8B-B14F-4D97-AF65-F5344CB8AC3E}">
        <p14:creationId xmlns="" xmlns:p14="http://schemas.microsoft.com/office/powerpoint/2010/main" val="787153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nuestras para no sentirnos orgullosos</a:t>
            </a:r>
            <a:endParaRPr lang="es-CL" dirty="0"/>
          </a:p>
        </p:txBody>
      </p:sp>
      <p:pic>
        <p:nvPicPr>
          <p:cNvPr id="13" name="1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12" name="11 Imagen" descr="DSC_0012.jpg"/>
          <p:cNvPicPr>
            <a:picLocks noChangeAspect="1"/>
          </p:cNvPicPr>
          <p:nvPr/>
        </p:nvPicPr>
        <p:blipFill>
          <a:blip r:embed="rId11" cstate="print"/>
          <a:stretch>
            <a:fillRect/>
          </a:stretch>
        </p:blipFill>
        <p:spPr>
          <a:xfrm>
            <a:off x="1403648" y="1700808"/>
            <a:ext cx="6156176" cy="4617132"/>
          </a:xfrm>
          <a:prstGeom prst="rect">
            <a:avLst/>
          </a:prstGeom>
        </p:spPr>
      </p:pic>
    </p:spTree>
    <p:extLst>
      <p:ext uri="{BB962C8B-B14F-4D97-AF65-F5344CB8AC3E}">
        <p14:creationId xmlns="" xmlns:p14="http://schemas.microsoft.com/office/powerpoint/2010/main" val="78715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Imágenes  nuestras para no sentirnos orgullosos</a:t>
            </a:r>
            <a:endParaRPr lang="es-CL" dirty="0"/>
          </a:p>
        </p:txBody>
      </p:sp>
      <p:pic>
        <p:nvPicPr>
          <p:cNvPr id="13" name="1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pic>
        <p:nvPicPr>
          <p:cNvPr id="12" name="11 Imagen" descr="DSC_0010.jpg"/>
          <p:cNvPicPr>
            <a:picLocks noChangeAspect="1"/>
          </p:cNvPicPr>
          <p:nvPr/>
        </p:nvPicPr>
        <p:blipFill>
          <a:blip r:embed="rId11" cstate="print"/>
          <a:stretch>
            <a:fillRect/>
          </a:stretch>
        </p:blipFill>
        <p:spPr>
          <a:xfrm>
            <a:off x="1763688" y="1916832"/>
            <a:ext cx="5760640" cy="4320480"/>
          </a:xfrm>
          <a:prstGeom prst="rect">
            <a:avLst/>
          </a:prstGeom>
        </p:spPr>
      </p:pic>
    </p:spTree>
    <p:extLst>
      <p:ext uri="{BB962C8B-B14F-4D97-AF65-F5344CB8AC3E}">
        <p14:creationId xmlns="" xmlns:p14="http://schemas.microsoft.com/office/powerpoint/2010/main" val="787153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23222" y="6341409"/>
            <a:ext cx="3924842" cy="40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5">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7">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a14="http://schemas.microsoft.com/office/drawing/2010/main" xmlns=""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El origen del problema….</a:t>
            </a:r>
            <a:endParaRPr lang="es-CL" dirty="0"/>
          </a:p>
        </p:txBody>
      </p:sp>
      <p:pic>
        <p:nvPicPr>
          <p:cNvPr id="13" name="12 Imagen"/>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362841" y="4702192"/>
            <a:ext cx="781159" cy="2143424"/>
          </a:xfrm>
          <a:prstGeom prst="rect">
            <a:avLst/>
          </a:prstGeom>
        </p:spPr>
      </p:pic>
    </p:spTree>
    <p:extLst>
      <p:ext uri="{BB962C8B-B14F-4D97-AF65-F5344CB8AC3E}">
        <p14:creationId xmlns:p14="http://schemas.microsoft.com/office/powerpoint/2010/main" xmlns="" val="1637713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23222" y="6341409"/>
            <a:ext cx="3924842" cy="40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5">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7">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a14="http://schemas.microsoft.com/office/drawing/2010/main" xmlns=""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El origen del problema…, está aquí, </a:t>
            </a:r>
            <a:endParaRPr lang="es-CL" dirty="0"/>
          </a:p>
        </p:txBody>
      </p:sp>
      <p:pic>
        <p:nvPicPr>
          <p:cNvPr id="13" name="12 Imagen"/>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362841" y="4702192"/>
            <a:ext cx="781159" cy="2143424"/>
          </a:xfrm>
          <a:prstGeom prst="rect">
            <a:avLst/>
          </a:prstGeom>
        </p:spPr>
      </p:pic>
    </p:spTree>
    <p:extLst>
      <p:ext uri="{BB962C8B-B14F-4D97-AF65-F5344CB8AC3E}">
        <p14:creationId xmlns:p14="http://schemas.microsoft.com/office/powerpoint/2010/main" xmlns="" val="25507620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23222" y="6341409"/>
            <a:ext cx="3924842" cy="40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5">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7">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a14="http://schemas.microsoft.com/office/drawing/2010/main" xmlns=""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646331"/>
          </a:xfrm>
          <a:prstGeom prst="rect">
            <a:avLst/>
          </a:prstGeom>
          <a:noFill/>
        </p:spPr>
        <p:txBody>
          <a:bodyPr wrap="square" rtlCol="0">
            <a:spAutoFit/>
          </a:bodyPr>
          <a:lstStyle/>
          <a:p>
            <a:r>
              <a:rPr lang="es-CL" dirty="0" smtClean="0"/>
              <a:t>El origen del problema…, está aquí,  en nuestros hábitos, en nuestra cultura:</a:t>
            </a:r>
            <a:endParaRPr lang="es-CL" dirty="0"/>
          </a:p>
        </p:txBody>
      </p:sp>
      <p:pic>
        <p:nvPicPr>
          <p:cNvPr id="13" name="12 Imagen"/>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362841" y="4702192"/>
            <a:ext cx="781159" cy="2143424"/>
          </a:xfrm>
          <a:prstGeom prst="rect">
            <a:avLst/>
          </a:prstGeom>
        </p:spPr>
      </p:pic>
    </p:spTree>
    <p:extLst>
      <p:ext uri="{BB962C8B-B14F-4D97-AF65-F5344CB8AC3E}">
        <p14:creationId xmlns:p14="http://schemas.microsoft.com/office/powerpoint/2010/main" xmlns="" val="37037063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23222" y="6341409"/>
            <a:ext cx="3924842" cy="40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5">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7">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a14="http://schemas.microsoft.com/office/drawing/2010/main" xmlns=""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646331"/>
          </a:xfrm>
          <a:prstGeom prst="rect">
            <a:avLst/>
          </a:prstGeom>
          <a:noFill/>
        </p:spPr>
        <p:txBody>
          <a:bodyPr wrap="square" rtlCol="0">
            <a:spAutoFit/>
          </a:bodyPr>
          <a:lstStyle/>
          <a:p>
            <a:r>
              <a:rPr lang="es-CL" dirty="0" smtClean="0"/>
              <a:t>El origen del problema…, está aquí,  en nuestros hábitos, en nuestra cultura:</a:t>
            </a:r>
            <a:endParaRPr lang="es-CL" dirty="0"/>
          </a:p>
        </p:txBody>
      </p:sp>
      <p:pic>
        <p:nvPicPr>
          <p:cNvPr id="13" name="12 Imagen"/>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362841" y="4702192"/>
            <a:ext cx="781159" cy="2143424"/>
          </a:xfrm>
          <a:prstGeom prst="rect">
            <a:avLst/>
          </a:prstGeom>
        </p:spPr>
      </p:pic>
      <p:pic>
        <p:nvPicPr>
          <p:cNvPr id="3" name="2 Imagen"/>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057055" y="2034226"/>
            <a:ext cx="6827313" cy="4131078"/>
          </a:xfrm>
          <a:prstGeom prst="rect">
            <a:avLst/>
          </a:prstGeom>
        </p:spPr>
      </p:pic>
    </p:spTree>
    <p:extLst>
      <p:ext uri="{BB962C8B-B14F-4D97-AF65-F5344CB8AC3E}">
        <p14:creationId xmlns:p14="http://schemas.microsoft.com/office/powerpoint/2010/main" xmlns="" val="4088120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23222" y="6341409"/>
            <a:ext cx="3924842" cy="40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5">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7">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a14="http://schemas.microsoft.com/office/drawing/2010/main" xmlns=""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646331"/>
          </a:xfrm>
          <a:prstGeom prst="rect">
            <a:avLst/>
          </a:prstGeom>
          <a:noFill/>
        </p:spPr>
        <p:txBody>
          <a:bodyPr wrap="square" rtlCol="0">
            <a:spAutoFit/>
          </a:bodyPr>
          <a:lstStyle/>
          <a:p>
            <a:r>
              <a:rPr lang="es-CL" dirty="0" smtClean="0"/>
              <a:t>El origen del problema…, está aquí,  en nuestros hábitos, en nuestra cultura:</a:t>
            </a:r>
            <a:endParaRPr lang="es-CL" dirty="0"/>
          </a:p>
        </p:txBody>
      </p:sp>
      <p:pic>
        <p:nvPicPr>
          <p:cNvPr id="13" name="12 Imagen"/>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362841" y="4702192"/>
            <a:ext cx="781159" cy="2143424"/>
          </a:xfrm>
          <a:prstGeom prst="rect">
            <a:avLst/>
          </a:prstGeom>
        </p:spPr>
      </p:pic>
      <p:pic>
        <p:nvPicPr>
          <p:cNvPr id="5" name="4 Imagen"/>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057055" y="2059107"/>
            <a:ext cx="6733419" cy="4095213"/>
          </a:xfrm>
          <a:prstGeom prst="rect">
            <a:avLst/>
          </a:prstGeom>
        </p:spPr>
      </p:pic>
    </p:spTree>
    <p:extLst>
      <p:ext uri="{BB962C8B-B14F-4D97-AF65-F5344CB8AC3E}">
        <p14:creationId xmlns:p14="http://schemas.microsoft.com/office/powerpoint/2010/main" xmlns="" val="4132929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4" name="3 CuadroTexto"/>
          <p:cNvSpPr txBox="1"/>
          <p:nvPr/>
        </p:nvSpPr>
        <p:spPr>
          <a:xfrm>
            <a:off x="2267744" y="1412776"/>
            <a:ext cx="5184576" cy="369332"/>
          </a:xfrm>
          <a:prstGeom prst="rect">
            <a:avLst/>
          </a:prstGeom>
          <a:noFill/>
        </p:spPr>
        <p:txBody>
          <a:bodyPr wrap="square" rtlCol="0">
            <a:spAutoFit/>
          </a:bodyPr>
          <a:lstStyle/>
          <a:p>
            <a:r>
              <a:rPr lang="es-CL" dirty="0" smtClean="0"/>
              <a:t>Vídeos de la web para no sentirnos orgullosos</a:t>
            </a:r>
            <a:endParaRPr lang="es-CL" dirty="0"/>
          </a:p>
        </p:txBody>
      </p:sp>
      <p:sp>
        <p:nvSpPr>
          <p:cNvPr id="3" name="2 CuadroTexto"/>
          <p:cNvSpPr txBox="1"/>
          <p:nvPr/>
        </p:nvSpPr>
        <p:spPr>
          <a:xfrm>
            <a:off x="1641978" y="2564904"/>
            <a:ext cx="7250501" cy="2031325"/>
          </a:xfrm>
          <a:prstGeom prst="rect">
            <a:avLst/>
          </a:prstGeom>
          <a:noFill/>
        </p:spPr>
        <p:txBody>
          <a:bodyPr wrap="square" rtlCol="0">
            <a:spAutoFit/>
          </a:bodyPr>
          <a:lstStyle/>
          <a:p>
            <a:r>
              <a:rPr lang="es-CL" dirty="0" smtClean="0"/>
              <a:t>VIDEOS:</a:t>
            </a:r>
          </a:p>
          <a:p>
            <a:pPr marL="285750" indent="-285750">
              <a:buFontTx/>
              <a:buChar char="-"/>
            </a:pPr>
            <a:r>
              <a:rPr lang="es-CL" dirty="0" smtClean="0"/>
              <a:t>El plástico y las aves</a:t>
            </a:r>
          </a:p>
          <a:p>
            <a:r>
              <a:rPr lang="es-CL" dirty="0"/>
              <a:t>	</a:t>
            </a:r>
            <a:r>
              <a:rPr lang="es-CL" dirty="0">
                <a:hlinkClick r:id="rId10"/>
              </a:rPr>
              <a:t>https://</a:t>
            </a:r>
            <a:r>
              <a:rPr lang="es-CL" dirty="0" smtClean="0">
                <a:hlinkClick r:id="rId10"/>
              </a:rPr>
              <a:t>www.youtube.com/watch?v=KBmwpUog-50</a:t>
            </a:r>
            <a:endParaRPr lang="es-CL" dirty="0" smtClean="0"/>
          </a:p>
          <a:p>
            <a:endParaRPr lang="es-CL" dirty="0" smtClean="0"/>
          </a:p>
          <a:p>
            <a:endParaRPr lang="es-CL" dirty="0" smtClean="0"/>
          </a:p>
          <a:p>
            <a:pPr marL="285750" indent="-285750">
              <a:buFontTx/>
              <a:buChar char="-"/>
            </a:pPr>
            <a:r>
              <a:rPr lang="es-CL" dirty="0" smtClean="0"/>
              <a:t>El Hombre y el Medio Ambiente</a:t>
            </a:r>
          </a:p>
          <a:p>
            <a:r>
              <a:rPr lang="es-CL" dirty="0"/>
              <a:t>	</a:t>
            </a:r>
            <a:r>
              <a:rPr lang="es-CL" dirty="0">
                <a:hlinkClick r:id="rId11"/>
              </a:rPr>
              <a:t>https://</a:t>
            </a:r>
            <a:r>
              <a:rPr lang="es-CL" dirty="0" smtClean="0">
                <a:hlinkClick r:id="rId11"/>
              </a:rPr>
              <a:t>www.youtube.com/watch?v=bR2X6sqsAiY</a:t>
            </a:r>
            <a:r>
              <a:rPr lang="es-CL" dirty="0" smtClean="0"/>
              <a:t> </a:t>
            </a:r>
            <a:endParaRPr lang="es-CL" dirty="0"/>
          </a:p>
        </p:txBody>
      </p:sp>
      <p:pic>
        <p:nvPicPr>
          <p:cNvPr id="12" name="11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908671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eco5.JPG"/>
          <p:cNvPicPr>
            <a:picLocks noChangeAspect="1"/>
          </p:cNvPicPr>
          <p:nvPr/>
        </p:nvPicPr>
        <p:blipFill>
          <a:blip r:embed="rId2" cstate="print"/>
          <a:stretch>
            <a:fillRect/>
          </a:stretch>
        </p:blipFill>
        <p:spPr>
          <a:xfrm>
            <a:off x="827584" y="2492896"/>
            <a:ext cx="7715250" cy="2871788"/>
          </a:xfrm>
          <a:prstGeom prst="rect">
            <a:avLst/>
          </a:prstGeom>
        </p:spPr>
      </p:pic>
      <p:pic>
        <p:nvPicPr>
          <p:cNvPr id="13" name="12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5536" y="0"/>
            <a:ext cx="1578944" cy="1435403"/>
          </a:xfrm>
          <a:prstGeom prst="rect">
            <a:avLst/>
          </a:prstGeom>
        </p:spPr>
      </p:pic>
      <p:pic>
        <p:nvPicPr>
          <p:cNvPr id="16" name="15 Imagen"/>
          <p:cNvPicPr>
            <a:picLocks noChangeAspect="1"/>
          </p:cNvPicPr>
          <p:nvPr/>
        </p:nvPicPr>
        <p:blipFill rotWithShape="1">
          <a:blip r:embed="rId3" cstate="print">
            <a:extLst>
              <a:ext uri="{28A0092B-C50C-407E-A947-70E740481C1C}">
                <a14:useLocalDpi xmlns="" xmlns:a14="http://schemas.microsoft.com/office/drawing/2010/main" val="0"/>
              </a:ext>
            </a:extLst>
          </a:blip>
          <a:srcRect t="50000" b="32126"/>
          <a:stretch/>
        </p:blipFill>
        <p:spPr>
          <a:xfrm>
            <a:off x="472776" y="6700827"/>
            <a:ext cx="1578944" cy="184557"/>
          </a:xfrm>
          <a:prstGeom prst="rect">
            <a:avLst/>
          </a:prstGeom>
        </p:spPr>
      </p:pic>
      <p:sp>
        <p:nvSpPr>
          <p:cNvPr id="22" name="21 Rectángulo"/>
          <p:cNvSpPr/>
          <p:nvPr/>
        </p:nvSpPr>
        <p:spPr>
          <a:xfrm>
            <a:off x="0" y="4076606"/>
            <a:ext cx="8064896" cy="1008578"/>
          </a:xfrm>
          <a:prstGeom prst="rect">
            <a:avLst/>
          </a:pr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500" dirty="0" smtClean="0">
                <a:solidFill>
                  <a:schemeClr val="bg1"/>
                </a:solidFill>
                <a:latin typeface="gobCL" pitchFamily="50" charset="0"/>
              </a:rPr>
              <a:t>Centro General de Padres y Apoderados</a:t>
            </a:r>
          </a:p>
          <a:p>
            <a:r>
              <a:rPr lang="es-MX" dirty="0" smtClean="0">
                <a:solidFill>
                  <a:schemeClr val="bg1"/>
                </a:solidFill>
                <a:latin typeface="gobCL" pitchFamily="50" charset="0"/>
              </a:rPr>
              <a:t>LICEO SAN CONRADO – FUTRONO – REGIÓN DE LOS RÍOS – CHILE.</a:t>
            </a:r>
            <a:endParaRPr lang="es-CL" dirty="0">
              <a:solidFill>
                <a:schemeClr val="bg1"/>
              </a:solidFill>
              <a:latin typeface="gobCL" pitchFamily="50" charset="0"/>
            </a:endParaRPr>
          </a:p>
        </p:txBody>
      </p:sp>
      <p:sp>
        <p:nvSpPr>
          <p:cNvPr id="23" name="22 Rectángulo"/>
          <p:cNvSpPr/>
          <p:nvPr/>
        </p:nvSpPr>
        <p:spPr>
          <a:xfrm>
            <a:off x="2800702" y="2132856"/>
            <a:ext cx="6343297" cy="1872208"/>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3200" b="1" dirty="0">
                <a:solidFill>
                  <a:srgbClr val="00B050"/>
                </a:solidFill>
              </a:rPr>
              <a:t>3000 </a:t>
            </a:r>
            <a:r>
              <a:rPr lang="es-CL" sz="3200" b="1" dirty="0" err="1">
                <a:solidFill>
                  <a:srgbClr val="00B050"/>
                </a:solidFill>
              </a:rPr>
              <a:t>Ecoladrillos</a:t>
            </a:r>
            <a:r>
              <a:rPr lang="es-CL" sz="3200" b="1" dirty="0">
                <a:solidFill>
                  <a:srgbClr val="00B050"/>
                </a:solidFill>
              </a:rPr>
              <a:t> reutilizados en la confección de 60 metros de cierre perimetral con panderetas - Primera </a:t>
            </a:r>
            <a:r>
              <a:rPr lang="es-CL" sz="3200" b="1" dirty="0" smtClean="0">
                <a:solidFill>
                  <a:srgbClr val="00B050"/>
                </a:solidFill>
              </a:rPr>
              <a:t>etapa.</a:t>
            </a:r>
            <a:endParaRPr lang="es-CL" sz="2800" b="1" dirty="0">
              <a:solidFill>
                <a:srgbClr val="00B050"/>
              </a:solidFill>
              <a:latin typeface="gobCL" pitchFamily="50" charset="0"/>
            </a:endParaRPr>
          </a:p>
        </p:txBody>
      </p:sp>
      <p:pic>
        <p:nvPicPr>
          <p:cNvPr id="11" name="Imagen 5"/>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861738" y="5809736"/>
            <a:ext cx="6301586" cy="6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39552" y="5445224"/>
            <a:ext cx="1429708" cy="1106470"/>
          </a:xfrm>
          <a:prstGeom prst="rect">
            <a:avLst/>
          </a:prstGeom>
        </p:spPr>
      </p:pic>
      <p:pic>
        <p:nvPicPr>
          <p:cNvPr id="18"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9226188" flipH="1" flipV="1">
            <a:off x="8536020" y="1171528"/>
            <a:ext cx="684427" cy="630437"/>
          </a:xfrm>
          <a:prstGeom prst="rect">
            <a:avLst/>
          </a:prstGeom>
          <a:noFill/>
          <a:ln>
            <a:noFill/>
          </a:ln>
          <a:effectLst/>
        </p:spPr>
      </p:pic>
      <p:pic>
        <p:nvPicPr>
          <p:cNvPr id="19" name="Picture 2"/>
          <p:cNvPicPr>
            <a:picLocks noChangeAspect="1" noChangeArrowheads="1"/>
          </p:cNvPicPr>
          <p:nvPr/>
        </p:nvPicPr>
        <p:blipFill>
          <a:blip r:embed="rId8"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9">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4413003">
            <a:off x="7624063" y="-68843"/>
            <a:ext cx="1219652" cy="1123440"/>
          </a:xfrm>
          <a:prstGeom prst="rect">
            <a:avLst/>
          </a:prstGeom>
          <a:noFill/>
          <a:ln>
            <a:noFill/>
          </a:ln>
          <a:effectLst/>
        </p:spPr>
      </p:pic>
      <p:pic>
        <p:nvPicPr>
          <p:cNvPr id="15" name="1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83417" y="5445225"/>
            <a:ext cx="8863859" cy="1412776"/>
          </a:xfrm>
          <a:prstGeom prst="rect">
            <a:avLst/>
          </a:prstGeom>
        </p:spPr>
      </p:pic>
    </p:spTree>
    <p:extLst>
      <p:ext uri="{BB962C8B-B14F-4D97-AF65-F5344CB8AC3E}">
        <p14:creationId xmlns="" xmlns:p14="http://schemas.microsoft.com/office/powerpoint/2010/main" val="14842351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3" name="2 CuadroTexto"/>
          <p:cNvSpPr txBox="1"/>
          <p:nvPr/>
        </p:nvSpPr>
        <p:spPr>
          <a:xfrm>
            <a:off x="1869699" y="1628800"/>
            <a:ext cx="5392005" cy="369332"/>
          </a:xfrm>
          <a:prstGeom prst="rect">
            <a:avLst/>
          </a:prstGeom>
          <a:noFill/>
        </p:spPr>
        <p:txBody>
          <a:bodyPr wrap="square" rtlCol="0">
            <a:spAutoFit/>
          </a:bodyPr>
          <a:lstStyle/>
          <a:p>
            <a:r>
              <a:rPr lang="es-CL" dirty="0" smtClean="0"/>
              <a:t>Algo debemos hacer</a:t>
            </a:r>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630296" y="2348880"/>
            <a:ext cx="2822024" cy="2604945"/>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2202473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3" name="2 CuadroTexto"/>
          <p:cNvSpPr txBox="1"/>
          <p:nvPr/>
        </p:nvSpPr>
        <p:spPr>
          <a:xfrm>
            <a:off x="1869699" y="1628800"/>
            <a:ext cx="5392005" cy="369332"/>
          </a:xfrm>
          <a:prstGeom prst="rect">
            <a:avLst/>
          </a:prstGeom>
          <a:noFill/>
        </p:spPr>
        <p:txBody>
          <a:bodyPr wrap="square" rtlCol="0">
            <a:spAutoFit/>
          </a:bodyPr>
          <a:lstStyle/>
          <a:p>
            <a:r>
              <a:rPr lang="es-CL" dirty="0" smtClean="0"/>
              <a:t>Algo debemos hacer</a:t>
            </a:r>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630296" y="2348880"/>
            <a:ext cx="2822024" cy="2604945"/>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223222" y="2399682"/>
            <a:ext cx="3385344" cy="2503339"/>
          </a:xfrm>
          <a:prstGeom prst="rect">
            <a:avLst/>
          </a:prstGeom>
        </p:spPr>
      </p:pic>
      <p:pic>
        <p:nvPicPr>
          <p:cNvPr id="13" name="12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714108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3" name="2 CuadroTexto"/>
          <p:cNvSpPr txBox="1"/>
          <p:nvPr/>
        </p:nvSpPr>
        <p:spPr>
          <a:xfrm>
            <a:off x="1869699" y="1628800"/>
            <a:ext cx="5392005" cy="369332"/>
          </a:xfrm>
          <a:prstGeom prst="rect">
            <a:avLst/>
          </a:prstGeom>
          <a:noFill/>
        </p:spPr>
        <p:txBody>
          <a:bodyPr wrap="square" rtlCol="0">
            <a:spAutoFit/>
          </a:bodyPr>
          <a:lstStyle/>
          <a:p>
            <a:r>
              <a:rPr lang="es-CL" dirty="0" smtClean="0"/>
              <a:t>Algo debemos hacer</a:t>
            </a:r>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630296" y="2348880"/>
            <a:ext cx="2822024" cy="2604945"/>
          </a:xfrm>
          <a:prstGeom prst="rect">
            <a:avLst/>
          </a:prstGeom>
        </p:spPr>
      </p:pic>
      <p:pic>
        <p:nvPicPr>
          <p:cNvPr id="4" name="3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64915" y="2331999"/>
            <a:ext cx="3865381" cy="2899036"/>
          </a:xfrm>
          <a:prstGeom prst="rect">
            <a:avLst/>
          </a:prstGeom>
        </p:spPr>
      </p:pic>
      <p:pic>
        <p:nvPicPr>
          <p:cNvPr id="13" name="12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036937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sp>
        <p:nvSpPr>
          <p:cNvPr id="3" name="2 CuadroTexto"/>
          <p:cNvSpPr txBox="1"/>
          <p:nvPr/>
        </p:nvSpPr>
        <p:spPr>
          <a:xfrm>
            <a:off x="1869699" y="1628800"/>
            <a:ext cx="5392005" cy="369332"/>
          </a:xfrm>
          <a:prstGeom prst="rect">
            <a:avLst/>
          </a:prstGeom>
          <a:noFill/>
        </p:spPr>
        <p:txBody>
          <a:bodyPr wrap="square" rtlCol="0">
            <a:spAutoFit/>
          </a:bodyPr>
          <a:lstStyle/>
          <a:p>
            <a:r>
              <a:rPr lang="es-CL" dirty="0" smtClean="0"/>
              <a:t>Algo debemos hacer</a:t>
            </a:r>
            <a:endParaRPr lang="es-CL" dirty="0"/>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630296" y="2348880"/>
            <a:ext cx="2822024" cy="2604945"/>
          </a:xfrm>
          <a:prstGeom prst="rect">
            <a:avLst/>
          </a:prstGeom>
        </p:spPr>
      </p:pic>
      <p:pic>
        <p:nvPicPr>
          <p:cNvPr id="4" name="3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392661" y="2340630"/>
            <a:ext cx="4407024" cy="2924661"/>
          </a:xfrm>
          <a:prstGeom prst="rect">
            <a:avLst/>
          </a:prstGeom>
        </p:spPr>
      </p:pic>
      <p:pic>
        <p:nvPicPr>
          <p:cNvPr id="13" name="12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261879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550125" cy="461665"/>
          </a:xfrm>
          <a:prstGeom prst="rect">
            <a:avLst/>
          </a:prstGeom>
          <a:noFill/>
        </p:spPr>
        <p:txBody>
          <a:bodyPr wrap="square" rtlCol="0">
            <a:spAutoFit/>
          </a:bodyPr>
          <a:lstStyle/>
          <a:p>
            <a:r>
              <a:rPr lang="es-CL" sz="2400" dirty="0" smtClean="0">
                <a:solidFill>
                  <a:srgbClr val="009900"/>
                </a:solidFill>
              </a:rPr>
              <a:t>El lado oscuro de Nuestra Realidad</a:t>
            </a:r>
            <a:endParaRPr lang="es-CL" sz="2400" dirty="0">
              <a:solidFill>
                <a:srgbClr val="009900"/>
              </a:solidFill>
            </a:endParaRPr>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81000" y="1412776"/>
            <a:ext cx="7229144" cy="4797523"/>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7082560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2" name="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81362" y="2543175"/>
            <a:ext cx="2581275" cy="1771650"/>
          </a:xfrm>
          <a:prstGeom prst="rect">
            <a:avLst/>
          </a:prstGeom>
        </p:spPr>
      </p:pic>
      <p:pic>
        <p:nvPicPr>
          <p:cNvPr id="10" name="9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8791889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2" name="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377696" y="2087880"/>
            <a:ext cx="6388608" cy="2682240"/>
          </a:xfrm>
          <a:prstGeom prst="rect">
            <a:avLst/>
          </a:prstGeom>
        </p:spPr>
      </p:pic>
      <p:pic>
        <p:nvPicPr>
          <p:cNvPr id="10" name="9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166368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4" name="3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281687" y="1255257"/>
            <a:ext cx="4580626" cy="4910048"/>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2801244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1200329"/>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5259217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1477328"/>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873007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7"/>
          <p:cNvSpPr>
            <a:spLocks/>
          </p:cNvSpPr>
          <p:nvPr/>
        </p:nvSpPr>
        <p:spPr bwMode="auto">
          <a:xfrm>
            <a:off x="2447840" y="1200833"/>
            <a:ext cx="4307172" cy="584775"/>
          </a:xfrm>
          <a:prstGeom prst="rect">
            <a:avLst/>
          </a:prstGeom>
          <a:noFill/>
          <a:ln>
            <a:noFill/>
          </a:ln>
        </p:spPr>
        <p:txBody>
          <a:bodyPr wrap="square" rtlCol="0">
            <a:spAutoFit/>
          </a:bodyPr>
          <a:lstStyle/>
          <a:p>
            <a:r>
              <a:rPr lang="es-ES_tradnl" sz="3200" dirty="0" smtClean="0">
                <a:solidFill>
                  <a:srgbClr val="009900"/>
                </a:solidFill>
                <a:latin typeface="gobCL" pitchFamily="50" charset="0"/>
                <a:ea typeface="Verdana" pitchFamily="34" charset="0"/>
                <a:cs typeface="Verdana" pitchFamily="34" charset="0"/>
              </a:rPr>
              <a:t>Índice</a:t>
            </a:r>
          </a:p>
        </p:txBody>
      </p:sp>
      <p:pic>
        <p:nvPicPr>
          <p:cNvPr id="24" name="23 Imagen"/>
          <p:cNvPicPr>
            <a:picLocks noChangeAspect="1"/>
          </p:cNvPicPr>
          <p:nvPr/>
        </p:nvPicPr>
        <p:blipFill rotWithShape="1">
          <a:blip r:embed="rId2"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26" name="Imagen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26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pic>
        <p:nvPicPr>
          <p:cNvPr id="36" name="Picture 2"/>
          <p:cNvPicPr>
            <a:picLocks noChangeAspect="1" noChangeArrowheads="1"/>
          </p:cNvPicPr>
          <p:nvPr/>
        </p:nvPicPr>
        <p:blipFill>
          <a:blip r:embed="rId5"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6">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1644154" y="1136833"/>
            <a:ext cx="684427" cy="630437"/>
          </a:xfrm>
          <a:prstGeom prst="rect">
            <a:avLst/>
          </a:prstGeom>
          <a:noFill/>
          <a:ln>
            <a:noFill/>
          </a:ln>
          <a:effectLst/>
        </p:spPr>
      </p:pic>
      <p:sp>
        <p:nvSpPr>
          <p:cNvPr id="33" name="32 Proceso alternativo"/>
          <p:cNvSpPr/>
          <p:nvPr/>
        </p:nvSpPr>
        <p:spPr>
          <a:xfrm>
            <a:off x="1624292" y="1739889"/>
            <a:ext cx="5251963"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186328" y="1454243"/>
            <a:ext cx="458033" cy="434040"/>
          </a:xfrm>
          <a:prstGeom prst="rect">
            <a:avLst/>
          </a:prstGeom>
          <a:noFill/>
          <a:ln>
            <a:noFill/>
          </a:ln>
          <a:effectLst/>
        </p:spPr>
      </p:pic>
      <p:pic>
        <p:nvPicPr>
          <p:cNvPr id="50"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29630" y="2473149"/>
            <a:ext cx="458033" cy="434040"/>
          </a:xfrm>
          <a:prstGeom prst="rect">
            <a:avLst/>
          </a:prstGeom>
          <a:noFill/>
          <a:ln>
            <a:noFill/>
          </a:ln>
          <a:effectLst/>
        </p:spPr>
      </p:pic>
      <p:pic>
        <p:nvPicPr>
          <p:cNvPr id="5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76066" y="3009692"/>
            <a:ext cx="458033" cy="434040"/>
          </a:xfrm>
          <a:prstGeom prst="rect">
            <a:avLst/>
          </a:prstGeom>
          <a:noFill/>
          <a:ln>
            <a:noFill/>
          </a:ln>
          <a:effectLst/>
        </p:spPr>
      </p:pic>
      <p:pic>
        <p:nvPicPr>
          <p:cNvPr id="6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94983" y="3595127"/>
            <a:ext cx="458033" cy="434040"/>
          </a:xfrm>
          <a:prstGeom prst="rect">
            <a:avLst/>
          </a:prstGeom>
          <a:noFill/>
          <a:ln>
            <a:noFill/>
          </a:ln>
          <a:effectLst/>
        </p:spPr>
      </p:pic>
      <p:pic>
        <p:nvPicPr>
          <p:cNvPr id="7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22997" y="4213035"/>
            <a:ext cx="458033" cy="434040"/>
          </a:xfrm>
          <a:prstGeom prst="rect">
            <a:avLst/>
          </a:prstGeom>
          <a:noFill/>
          <a:ln>
            <a:noFill/>
          </a:ln>
          <a:effectLst/>
        </p:spPr>
      </p:pic>
      <p:pic>
        <p:nvPicPr>
          <p:cNvPr id="21"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4891272"/>
            <a:ext cx="458033" cy="434040"/>
          </a:xfrm>
          <a:prstGeom prst="rect">
            <a:avLst/>
          </a:prstGeom>
          <a:noFill/>
          <a:ln>
            <a:noFill/>
          </a:ln>
          <a:effectLst/>
        </p:spPr>
      </p:pic>
      <p:pic>
        <p:nvPicPr>
          <p:cNvPr id="6" name="5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25"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5556884"/>
            <a:ext cx="458033" cy="434040"/>
          </a:xfrm>
          <a:prstGeom prst="rect">
            <a:avLst/>
          </a:prstGeom>
          <a:noFill/>
          <a:ln>
            <a:noFill/>
          </a:ln>
          <a:effectLst/>
        </p:spPr>
      </p:pic>
      <p:pic>
        <p:nvPicPr>
          <p:cNvPr id="2" name="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408289" y="5108292"/>
            <a:ext cx="652928" cy="779556"/>
          </a:xfrm>
          <a:prstGeom prst="rect">
            <a:avLst/>
          </a:prstGeom>
        </p:spPr>
      </p:pic>
      <p:pic>
        <p:nvPicPr>
          <p:cNvPr id="3" name="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460432" y="6132652"/>
            <a:ext cx="548643" cy="663475"/>
          </a:xfrm>
          <a:prstGeom prst="rect">
            <a:avLst/>
          </a:prstGeom>
        </p:spPr>
      </p:pic>
      <p:pic>
        <p:nvPicPr>
          <p:cNvPr id="4" name="3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2565993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1754326"/>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3715813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2031325"/>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 </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038310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2308324"/>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 </a:t>
            </a:r>
          </a:p>
          <a:p>
            <a:pPr marL="285750" indent="-285750">
              <a:buFontTx/>
              <a:buChar char="-"/>
            </a:pPr>
            <a:r>
              <a:rPr lang="es-CL" dirty="0"/>
              <a:t>Lavar </a:t>
            </a:r>
            <a:r>
              <a:rPr lang="es-CL" dirty="0" smtClean="0"/>
              <a:t>el auto con un recipiente *</a:t>
            </a:r>
            <a:endParaRPr lang="es-CL" dirty="0"/>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3419636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2585323"/>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4094899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2862322"/>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133730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3139321"/>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2122515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3416320"/>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r>
              <a:rPr lang="es-CL" dirty="0" smtClean="0"/>
              <a:t>Planchar de una vez</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308969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3693319"/>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r>
              <a:rPr lang="es-CL" dirty="0" smtClean="0"/>
              <a:t>Planchar de una vez</a:t>
            </a:r>
          </a:p>
          <a:p>
            <a:pPr marL="285750" indent="-285750">
              <a:buFontTx/>
              <a:buChar char="-"/>
            </a:pPr>
            <a:r>
              <a:rPr lang="es-CL" dirty="0" smtClean="0"/>
              <a:t>Instalar el refrigerador lejos de una fuente de calor</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0562391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3970318"/>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r>
              <a:rPr lang="es-CL" dirty="0" smtClean="0"/>
              <a:t>Planchar de una vez</a:t>
            </a:r>
          </a:p>
          <a:p>
            <a:pPr marL="285750" indent="-285750">
              <a:buFontTx/>
              <a:buChar char="-"/>
            </a:pPr>
            <a:r>
              <a:rPr lang="es-CL" dirty="0" smtClean="0"/>
              <a:t>Instalar el refrigerador lejos de una fuente de calor</a:t>
            </a:r>
          </a:p>
          <a:p>
            <a:pPr marL="285750" indent="-285750">
              <a:buFontTx/>
              <a:buChar char="-"/>
            </a:pPr>
            <a:r>
              <a:rPr lang="es-CL" dirty="0"/>
              <a:t>Apagar y/o desenchufar aparatos que no uses</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147343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4247317"/>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r>
              <a:rPr lang="es-CL" dirty="0" smtClean="0"/>
              <a:t>Planchar de una vez</a:t>
            </a:r>
          </a:p>
          <a:p>
            <a:pPr marL="285750" indent="-285750">
              <a:buFontTx/>
              <a:buChar char="-"/>
            </a:pPr>
            <a:r>
              <a:rPr lang="es-CL" dirty="0" smtClean="0"/>
              <a:t>Instalar el refrigerador lejos de una fuente de calor</a:t>
            </a:r>
          </a:p>
          <a:p>
            <a:pPr marL="285750" indent="-285750">
              <a:buFontTx/>
              <a:buChar char="-"/>
            </a:pPr>
            <a:r>
              <a:rPr lang="es-CL" dirty="0" smtClean="0"/>
              <a:t>Apagar y/o desenchufar aparatos que no uses</a:t>
            </a:r>
          </a:p>
          <a:p>
            <a:pPr marL="285750" indent="-285750">
              <a:buFontTx/>
              <a:buChar char="-"/>
            </a:pPr>
            <a:r>
              <a:rPr lang="es-CL" dirty="0" smtClean="0"/>
              <a:t>Disponer  destino  final de las pilas</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051673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7"/>
          <p:cNvSpPr>
            <a:spLocks/>
          </p:cNvSpPr>
          <p:nvPr/>
        </p:nvSpPr>
        <p:spPr bwMode="auto">
          <a:xfrm>
            <a:off x="2447840" y="1200833"/>
            <a:ext cx="4307172" cy="584775"/>
          </a:xfrm>
          <a:prstGeom prst="rect">
            <a:avLst/>
          </a:prstGeom>
          <a:noFill/>
          <a:ln>
            <a:noFill/>
          </a:ln>
        </p:spPr>
        <p:txBody>
          <a:bodyPr wrap="square" rtlCol="0">
            <a:spAutoFit/>
          </a:bodyPr>
          <a:lstStyle/>
          <a:p>
            <a:r>
              <a:rPr lang="es-ES_tradnl" sz="3200" dirty="0" smtClean="0">
                <a:solidFill>
                  <a:srgbClr val="009900"/>
                </a:solidFill>
                <a:latin typeface="gobCL" pitchFamily="50" charset="0"/>
                <a:ea typeface="Verdana" pitchFamily="34" charset="0"/>
                <a:cs typeface="Verdana" pitchFamily="34" charset="0"/>
              </a:rPr>
              <a:t>Índice</a:t>
            </a:r>
          </a:p>
        </p:txBody>
      </p:sp>
      <p:pic>
        <p:nvPicPr>
          <p:cNvPr id="24" name="23 Imagen"/>
          <p:cNvPicPr>
            <a:picLocks noChangeAspect="1"/>
          </p:cNvPicPr>
          <p:nvPr/>
        </p:nvPicPr>
        <p:blipFill rotWithShape="1">
          <a:blip r:embed="rId2"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26" name="Imagen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26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pic>
        <p:nvPicPr>
          <p:cNvPr id="36" name="Picture 2"/>
          <p:cNvPicPr>
            <a:picLocks noChangeAspect="1" noChangeArrowheads="1"/>
          </p:cNvPicPr>
          <p:nvPr/>
        </p:nvPicPr>
        <p:blipFill>
          <a:blip r:embed="rId5"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6">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1644154" y="1136833"/>
            <a:ext cx="684427" cy="630437"/>
          </a:xfrm>
          <a:prstGeom prst="rect">
            <a:avLst/>
          </a:prstGeom>
          <a:noFill/>
          <a:ln>
            <a:noFill/>
          </a:ln>
          <a:effectLst/>
        </p:spPr>
      </p:pic>
      <p:sp>
        <p:nvSpPr>
          <p:cNvPr id="33" name="32 Proceso alternativo"/>
          <p:cNvSpPr/>
          <p:nvPr/>
        </p:nvSpPr>
        <p:spPr>
          <a:xfrm>
            <a:off x="1624292" y="1739889"/>
            <a:ext cx="5251963"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186328" y="1454243"/>
            <a:ext cx="458033" cy="434040"/>
          </a:xfrm>
          <a:prstGeom prst="rect">
            <a:avLst/>
          </a:prstGeom>
          <a:noFill/>
          <a:ln>
            <a:noFill/>
          </a:ln>
          <a:effectLst/>
        </p:spPr>
      </p:pic>
      <p:pic>
        <p:nvPicPr>
          <p:cNvPr id="50"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29630" y="2473149"/>
            <a:ext cx="458033" cy="434040"/>
          </a:xfrm>
          <a:prstGeom prst="rect">
            <a:avLst/>
          </a:prstGeom>
          <a:noFill/>
          <a:ln>
            <a:noFill/>
          </a:ln>
          <a:effectLst/>
        </p:spPr>
      </p:pic>
      <p:pic>
        <p:nvPicPr>
          <p:cNvPr id="5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76066" y="3009692"/>
            <a:ext cx="458033" cy="434040"/>
          </a:xfrm>
          <a:prstGeom prst="rect">
            <a:avLst/>
          </a:prstGeom>
          <a:noFill/>
          <a:ln>
            <a:noFill/>
          </a:ln>
          <a:effectLst/>
        </p:spPr>
      </p:pic>
      <p:pic>
        <p:nvPicPr>
          <p:cNvPr id="6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94983" y="3595127"/>
            <a:ext cx="458033" cy="434040"/>
          </a:xfrm>
          <a:prstGeom prst="rect">
            <a:avLst/>
          </a:prstGeom>
          <a:noFill/>
          <a:ln>
            <a:noFill/>
          </a:ln>
          <a:effectLst/>
        </p:spPr>
      </p:pic>
      <p:pic>
        <p:nvPicPr>
          <p:cNvPr id="7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22997" y="4213035"/>
            <a:ext cx="458033" cy="434040"/>
          </a:xfrm>
          <a:prstGeom prst="rect">
            <a:avLst/>
          </a:prstGeom>
          <a:noFill/>
          <a:ln>
            <a:noFill/>
          </a:ln>
          <a:effectLst/>
        </p:spPr>
      </p:pic>
      <p:sp>
        <p:nvSpPr>
          <p:cNvPr id="2" name="1 CuadroTexto"/>
          <p:cNvSpPr txBox="1"/>
          <p:nvPr/>
        </p:nvSpPr>
        <p:spPr>
          <a:xfrm>
            <a:off x="2339752" y="2505503"/>
            <a:ext cx="6048672" cy="369332"/>
          </a:xfrm>
          <a:prstGeom prst="rect">
            <a:avLst/>
          </a:prstGeom>
          <a:noFill/>
        </p:spPr>
        <p:txBody>
          <a:bodyPr wrap="square" rtlCol="0">
            <a:spAutoFit/>
          </a:bodyPr>
          <a:lstStyle/>
          <a:p>
            <a:r>
              <a:rPr lang="es-CL" b="1" dirty="0" smtClean="0">
                <a:solidFill>
                  <a:srgbClr val="009900"/>
                </a:solidFill>
              </a:rPr>
              <a:t>A modo de Diagnóstico. El lado oscuro de Nuestra Realidad</a:t>
            </a:r>
            <a:endParaRPr lang="es-CL" b="1" dirty="0">
              <a:solidFill>
                <a:srgbClr val="009900"/>
              </a:solidFill>
            </a:endParaRPr>
          </a:p>
        </p:txBody>
      </p:sp>
      <p:pic>
        <p:nvPicPr>
          <p:cNvPr id="21"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4891272"/>
            <a:ext cx="458033" cy="434040"/>
          </a:xfrm>
          <a:prstGeom prst="rect">
            <a:avLst/>
          </a:prstGeom>
          <a:noFill/>
          <a:ln>
            <a:noFill/>
          </a:ln>
          <a:effectLst/>
        </p:spPr>
      </p:pic>
      <p:pic>
        <p:nvPicPr>
          <p:cNvPr id="6" name="5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25"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5556884"/>
            <a:ext cx="458033" cy="434040"/>
          </a:xfrm>
          <a:prstGeom prst="rect">
            <a:avLst/>
          </a:prstGeom>
          <a:noFill/>
          <a:ln>
            <a:noFill/>
          </a:ln>
          <a:effectLst/>
        </p:spPr>
      </p:pic>
      <p:pic>
        <p:nvPicPr>
          <p:cNvPr id="18" name="17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0076309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4524315"/>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r>
              <a:rPr lang="es-CL" dirty="0" smtClean="0"/>
              <a:t>Planchar de una vez</a:t>
            </a:r>
          </a:p>
          <a:p>
            <a:pPr marL="285750" indent="-285750">
              <a:buFontTx/>
              <a:buChar char="-"/>
            </a:pPr>
            <a:r>
              <a:rPr lang="es-CL" dirty="0" smtClean="0"/>
              <a:t>Instalar el refrigerador lejos de una fuente de calor</a:t>
            </a:r>
          </a:p>
          <a:p>
            <a:pPr marL="285750" indent="-285750">
              <a:buFontTx/>
              <a:buChar char="-"/>
            </a:pPr>
            <a:r>
              <a:rPr lang="es-CL" dirty="0"/>
              <a:t>Apagar y/o desenchufar aparatos que no uses</a:t>
            </a:r>
          </a:p>
          <a:p>
            <a:pPr marL="285750" indent="-285750">
              <a:buFontTx/>
              <a:buChar char="-"/>
            </a:pPr>
            <a:r>
              <a:rPr lang="es-CL" dirty="0" smtClean="0"/>
              <a:t>Disponer  destino  final de las pilas</a:t>
            </a:r>
          </a:p>
          <a:p>
            <a:pPr marL="285750" indent="-285750">
              <a:buFontTx/>
              <a:buChar char="-"/>
            </a:pPr>
            <a:r>
              <a:rPr lang="es-CL" dirty="0" smtClean="0"/>
              <a:t>Cuidar los bosques, plantar un árbol </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0085393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4801314"/>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r>
              <a:rPr lang="es-CL" dirty="0" smtClean="0"/>
              <a:t>Planchar de una vez</a:t>
            </a:r>
          </a:p>
          <a:p>
            <a:pPr marL="285750" indent="-285750">
              <a:buFontTx/>
              <a:buChar char="-"/>
            </a:pPr>
            <a:r>
              <a:rPr lang="es-CL" dirty="0" smtClean="0"/>
              <a:t>Instalar el refrigerador lejos de una fuente de calor</a:t>
            </a:r>
          </a:p>
          <a:p>
            <a:pPr marL="285750" indent="-285750">
              <a:buFontTx/>
              <a:buChar char="-"/>
            </a:pPr>
            <a:r>
              <a:rPr lang="es-CL" dirty="0"/>
              <a:t>Apagar y/o desenchufar aparatos que no uses</a:t>
            </a:r>
          </a:p>
          <a:p>
            <a:pPr marL="285750" indent="-285750">
              <a:buFontTx/>
              <a:buChar char="-"/>
            </a:pPr>
            <a:r>
              <a:rPr lang="es-CL" dirty="0" smtClean="0"/>
              <a:t>Disponer  destino  final de las pilas</a:t>
            </a:r>
          </a:p>
          <a:p>
            <a:pPr marL="285750" indent="-285750">
              <a:buFontTx/>
              <a:buChar char="-"/>
            </a:pPr>
            <a:r>
              <a:rPr lang="es-CL" dirty="0" smtClean="0"/>
              <a:t>Cuidar los bosques, plantar un árbol </a:t>
            </a:r>
          </a:p>
          <a:p>
            <a:pPr marL="285750" indent="-285750">
              <a:buFontTx/>
              <a:buChar char="-"/>
            </a:pPr>
            <a:r>
              <a:rPr lang="es-CL" dirty="0" smtClean="0"/>
              <a:t>Promover la protección de las especies en extinción</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7101240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5078313"/>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r>
              <a:rPr lang="es-CL" dirty="0" smtClean="0"/>
              <a:t>Planchar de una vez</a:t>
            </a:r>
          </a:p>
          <a:p>
            <a:pPr marL="285750" indent="-285750">
              <a:buFontTx/>
              <a:buChar char="-"/>
            </a:pPr>
            <a:r>
              <a:rPr lang="es-CL" dirty="0" smtClean="0"/>
              <a:t>Instalar el refrigerador lejos de una fuente de calor</a:t>
            </a:r>
          </a:p>
          <a:p>
            <a:pPr marL="285750" indent="-285750">
              <a:buFontTx/>
              <a:buChar char="-"/>
            </a:pPr>
            <a:r>
              <a:rPr lang="es-CL" dirty="0"/>
              <a:t>Apagar y/o desenchufar aparatos que no uses</a:t>
            </a:r>
          </a:p>
          <a:p>
            <a:pPr marL="285750" indent="-285750">
              <a:buFontTx/>
              <a:buChar char="-"/>
            </a:pPr>
            <a:r>
              <a:rPr lang="es-CL" dirty="0" smtClean="0"/>
              <a:t>Disponer  destino  final de las pilas</a:t>
            </a:r>
          </a:p>
          <a:p>
            <a:pPr marL="285750" indent="-285750">
              <a:buFontTx/>
              <a:buChar char="-"/>
            </a:pPr>
            <a:r>
              <a:rPr lang="es-CL" dirty="0" smtClean="0"/>
              <a:t>Cuidar los bosques, plantar un árbol </a:t>
            </a:r>
          </a:p>
          <a:p>
            <a:pPr marL="285750" indent="-285750">
              <a:buFontTx/>
              <a:buChar char="-"/>
            </a:pPr>
            <a:r>
              <a:rPr lang="es-CL" dirty="0" smtClean="0"/>
              <a:t>Promover la protección de las especies en extinción</a:t>
            </a:r>
          </a:p>
          <a:p>
            <a:pPr marL="285750" indent="-285750">
              <a:buFontTx/>
              <a:buChar char="-"/>
            </a:pPr>
            <a:r>
              <a:rPr lang="es-CL" dirty="0" smtClean="0"/>
              <a:t>No botar la basura en cualquier parte</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9788116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5355312"/>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r>
              <a:rPr lang="es-CL" dirty="0" smtClean="0"/>
              <a:t>Planchar de una vez</a:t>
            </a:r>
          </a:p>
          <a:p>
            <a:pPr marL="285750" indent="-285750">
              <a:buFontTx/>
              <a:buChar char="-"/>
            </a:pPr>
            <a:r>
              <a:rPr lang="es-CL" dirty="0" smtClean="0"/>
              <a:t>Instalar el refrigerador lejos de una fuente de calor</a:t>
            </a:r>
          </a:p>
          <a:p>
            <a:pPr marL="285750" indent="-285750">
              <a:buFontTx/>
              <a:buChar char="-"/>
            </a:pPr>
            <a:r>
              <a:rPr lang="es-CL" dirty="0"/>
              <a:t>Apagar y/o desenchufar aparatos que no uses</a:t>
            </a:r>
          </a:p>
          <a:p>
            <a:pPr marL="285750" indent="-285750">
              <a:buFontTx/>
              <a:buChar char="-"/>
            </a:pPr>
            <a:r>
              <a:rPr lang="es-CL" dirty="0" smtClean="0"/>
              <a:t>Disponer  destino  final de las pilas</a:t>
            </a:r>
          </a:p>
          <a:p>
            <a:pPr marL="285750" indent="-285750">
              <a:buFontTx/>
              <a:buChar char="-"/>
            </a:pPr>
            <a:r>
              <a:rPr lang="es-CL" dirty="0" smtClean="0"/>
              <a:t>Cuidar los bosques, plantar un árbol </a:t>
            </a:r>
          </a:p>
          <a:p>
            <a:pPr marL="285750" indent="-285750">
              <a:buFontTx/>
              <a:buChar char="-"/>
            </a:pPr>
            <a:r>
              <a:rPr lang="es-CL" dirty="0" smtClean="0"/>
              <a:t>Promover la protección de las especies en extinción</a:t>
            </a:r>
          </a:p>
          <a:p>
            <a:pPr marL="285750" indent="-285750">
              <a:buFontTx/>
              <a:buChar char="-"/>
            </a:pPr>
            <a:r>
              <a:rPr lang="es-CL" dirty="0" smtClean="0"/>
              <a:t>No botar la basura en cualquier parte</a:t>
            </a:r>
          </a:p>
          <a:p>
            <a:pPr marL="285750" indent="-285750">
              <a:buFontTx/>
              <a:buChar char="-"/>
            </a:pPr>
            <a:r>
              <a:rPr lang="es-CL" dirty="0" smtClean="0"/>
              <a:t>Separar los residuos</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6402713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5632311"/>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Cuidar el agua *</a:t>
            </a:r>
          </a:p>
          <a:p>
            <a:pPr marL="285750" indent="-285750">
              <a:buFontTx/>
              <a:buChar char="-"/>
            </a:pPr>
            <a:r>
              <a:rPr lang="es-CL" dirty="0" smtClean="0"/>
              <a:t>Lavar ropa en cantidades *</a:t>
            </a:r>
          </a:p>
          <a:p>
            <a:pPr marL="285750" indent="-285750">
              <a:buFontTx/>
              <a:buChar char="-"/>
            </a:pPr>
            <a:r>
              <a:rPr lang="es-CL" dirty="0" smtClean="0"/>
              <a:t>Cortar el agua mientras te jabonas *</a:t>
            </a:r>
          </a:p>
          <a:p>
            <a:pPr marL="285750" indent="-285750">
              <a:buFontTx/>
              <a:buChar char="-"/>
            </a:pPr>
            <a:r>
              <a:rPr lang="es-CL" dirty="0"/>
              <a:t>Lavar </a:t>
            </a:r>
            <a:r>
              <a:rPr lang="es-CL" dirty="0" smtClean="0"/>
              <a:t>el auto con un recipiente *</a:t>
            </a:r>
            <a:endParaRPr lang="es-CL" dirty="0"/>
          </a:p>
          <a:p>
            <a:pPr marL="285750" indent="-285750">
              <a:buFontTx/>
              <a:buChar char="-"/>
            </a:pPr>
            <a:r>
              <a:rPr lang="es-CL" dirty="0" smtClean="0"/>
              <a:t>Separar el aceite</a:t>
            </a:r>
          </a:p>
          <a:p>
            <a:pPr marL="285750" indent="-285750">
              <a:buFontTx/>
              <a:buChar char="-"/>
            </a:pPr>
            <a:r>
              <a:rPr lang="es-CL" dirty="0" smtClean="0"/>
              <a:t>Ahorrar  energía (gas, leña, electricidad)</a:t>
            </a:r>
          </a:p>
          <a:p>
            <a:pPr marL="285750" indent="-285750">
              <a:buFontTx/>
              <a:buChar char="-"/>
            </a:pPr>
            <a:r>
              <a:rPr lang="es-CL" dirty="0" smtClean="0"/>
              <a:t>Utilizar lámparas fluorescentes</a:t>
            </a:r>
          </a:p>
          <a:p>
            <a:pPr marL="285750" indent="-285750">
              <a:buFontTx/>
              <a:buChar char="-"/>
            </a:pPr>
            <a:r>
              <a:rPr lang="es-CL" dirty="0" smtClean="0"/>
              <a:t>Planchar de una vez</a:t>
            </a:r>
          </a:p>
          <a:p>
            <a:pPr marL="285750" indent="-285750">
              <a:buFontTx/>
              <a:buChar char="-"/>
            </a:pPr>
            <a:r>
              <a:rPr lang="es-CL" dirty="0" smtClean="0"/>
              <a:t>Instalar el refrigerador lejos de una fuente de calor</a:t>
            </a:r>
          </a:p>
          <a:p>
            <a:pPr marL="285750" indent="-285750">
              <a:buFontTx/>
              <a:buChar char="-"/>
            </a:pPr>
            <a:r>
              <a:rPr lang="es-CL" dirty="0"/>
              <a:t>Apagar y/o desenchufar aparatos que no uses</a:t>
            </a:r>
          </a:p>
          <a:p>
            <a:pPr marL="285750" indent="-285750">
              <a:buFontTx/>
              <a:buChar char="-"/>
            </a:pPr>
            <a:r>
              <a:rPr lang="es-CL" dirty="0" smtClean="0"/>
              <a:t>Disponer  destino  final de las pilas</a:t>
            </a:r>
          </a:p>
          <a:p>
            <a:pPr marL="285750" indent="-285750">
              <a:buFontTx/>
              <a:buChar char="-"/>
            </a:pPr>
            <a:r>
              <a:rPr lang="es-CL" dirty="0" smtClean="0"/>
              <a:t>Cuidar los bosques, plantar un árbol </a:t>
            </a:r>
          </a:p>
          <a:p>
            <a:pPr marL="285750" indent="-285750">
              <a:buFontTx/>
              <a:buChar char="-"/>
            </a:pPr>
            <a:r>
              <a:rPr lang="es-CL" dirty="0" smtClean="0"/>
              <a:t>Promover la protección de las especies en extinción</a:t>
            </a:r>
          </a:p>
          <a:p>
            <a:pPr marL="285750" indent="-285750">
              <a:buFontTx/>
              <a:buChar char="-"/>
            </a:pPr>
            <a:r>
              <a:rPr lang="es-CL" dirty="0" smtClean="0"/>
              <a:t>No botar la basura en cualquier parte</a:t>
            </a:r>
          </a:p>
          <a:p>
            <a:pPr marL="285750" indent="-285750">
              <a:buFontTx/>
              <a:buChar char="-"/>
            </a:pPr>
            <a:r>
              <a:rPr lang="es-CL" dirty="0" smtClean="0"/>
              <a:t>Separar los residuos</a:t>
            </a:r>
          </a:p>
          <a:p>
            <a:pPr marL="285750" indent="-285750">
              <a:buFontTx/>
              <a:buChar char="-"/>
            </a:pPr>
            <a:r>
              <a:rPr lang="es-CL" dirty="0" smtClean="0"/>
              <a:t>Caminar o Usar bicicleta como medio de transporte</a:t>
            </a:r>
          </a:p>
          <a:p>
            <a:pPr marL="285750" indent="-285750">
              <a:buFontTx/>
              <a:buChar char="-"/>
            </a:pPr>
            <a:endParaRPr lang="es-CL" dirty="0" smtClean="0"/>
          </a:p>
          <a:p>
            <a:pPr marL="285750" indent="-285750">
              <a:buFontTx/>
              <a:buChar char="-"/>
            </a:pPr>
            <a:endParaRPr lang="es-CL" dirty="0"/>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6402713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23222" y="6341409"/>
            <a:ext cx="3924842" cy="40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5">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7">
                    <a14:imgEffect>
                      <a14:sharpenSoften amount="59000"/>
                    </a14:imgEffect>
                    <a14:imgEffect>
                      <a14:brightnessContrast bright="2000" contrast="-8000"/>
                    </a14:imgEffect>
                  </a14:imgLayer>
                </a14:imgProps>
              </a:ext>
              <a:ext uri="{28A0092B-C50C-407E-A947-70E740481C1C}">
                <a14:useLocalDpi xmlns:a14="http://schemas.microsoft.com/office/drawing/2010/main" xmlns=""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a14="http://schemas.microsoft.com/office/drawing/2010/main" xmlns=""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10048" y="770625"/>
            <a:ext cx="548640" cy="969264"/>
          </a:xfrm>
          <a:prstGeom prst="rect">
            <a:avLst/>
          </a:prstGeom>
        </p:spPr>
      </p:pic>
      <p:sp>
        <p:nvSpPr>
          <p:cNvPr id="2" name="1 CuadroTexto"/>
          <p:cNvSpPr txBox="1"/>
          <p:nvPr/>
        </p:nvSpPr>
        <p:spPr>
          <a:xfrm>
            <a:off x="1611987" y="1284934"/>
            <a:ext cx="5616624" cy="5355312"/>
          </a:xfrm>
          <a:prstGeom prst="rect">
            <a:avLst/>
          </a:prstGeom>
          <a:noFill/>
        </p:spPr>
        <p:txBody>
          <a:bodyPr wrap="square" rtlCol="0">
            <a:spAutoFit/>
          </a:bodyPr>
          <a:lstStyle/>
          <a:p>
            <a:r>
              <a:rPr lang="es-CL" dirty="0" smtClean="0"/>
              <a:t>… y muchas otras acciones como:</a:t>
            </a:r>
          </a:p>
          <a:p>
            <a:endParaRPr lang="es-CL" dirty="0" smtClean="0"/>
          </a:p>
          <a:p>
            <a:pPr marL="285750" indent="-285750">
              <a:buFontTx/>
              <a:buChar char="-"/>
            </a:pPr>
            <a:r>
              <a:rPr lang="es-CL" dirty="0" smtClean="0"/>
              <a:t>Construir COMPOST</a:t>
            </a:r>
          </a:p>
          <a:p>
            <a:pPr marL="285750" indent="-285750"/>
            <a:r>
              <a:rPr lang="es-CL" dirty="0" smtClean="0"/>
              <a:t>	Ver Programa de la Unidad de Medio Ambiente</a:t>
            </a:r>
          </a:p>
          <a:p>
            <a:pPr marL="285750" indent="-285750"/>
            <a:endParaRPr lang="es-CL" dirty="0" smtClean="0"/>
          </a:p>
          <a:p>
            <a:pPr marL="285750" indent="-285750"/>
            <a:r>
              <a:rPr lang="es-CL" dirty="0" smtClean="0"/>
              <a:t>-     No más Toallas Higiénicas, Protectores Diarios y Tampones, conoce las alternativas - </a:t>
            </a:r>
            <a:r>
              <a:rPr lang="es-CL" dirty="0" smtClean="0">
                <a:hlinkClick r:id="rId10"/>
              </a:rPr>
              <a:t>Ecoportal.net</a:t>
            </a:r>
            <a:endParaRPr lang="es-CL" dirty="0" smtClean="0"/>
          </a:p>
          <a:p>
            <a:pPr marL="285750" indent="-285750">
              <a:buFontTx/>
              <a:buChar char="-"/>
            </a:pPr>
            <a:endParaRPr lang="es-CL" dirty="0" smtClean="0"/>
          </a:p>
          <a:p>
            <a:pPr marL="285750" indent="-285750">
              <a:buFontTx/>
              <a:buChar char="-"/>
            </a:pPr>
            <a:r>
              <a:rPr lang="es-CL" dirty="0" smtClean="0">
                <a:hlinkClick r:id="rId11"/>
              </a:rPr>
              <a:t>http://www.abc.com.py/edicion-impresa/suplementos/escolar/no-a-la-quema-de-plasticos-446359.html</a:t>
            </a:r>
            <a:endParaRPr lang="es-CL" dirty="0" smtClean="0"/>
          </a:p>
          <a:p>
            <a:pPr marL="285750" indent="-285750">
              <a:buFontTx/>
              <a:buChar char="-"/>
            </a:pPr>
            <a:endParaRPr lang="es-CL" dirty="0" smtClean="0"/>
          </a:p>
          <a:p>
            <a:pPr marL="285750" indent="-285750">
              <a:buFontTx/>
              <a:buChar char="-"/>
            </a:pPr>
            <a:r>
              <a:rPr lang="es-CL" dirty="0" smtClean="0"/>
              <a:t>Se tiran 4500 millones de colillas de cigarrillos por año (2 meses hasta 10 años en disolverse. Cada colilla contamina al menos 2 l. de agua)</a:t>
            </a:r>
          </a:p>
          <a:p>
            <a:pPr marL="285750" indent="-285750">
              <a:buFontTx/>
              <a:buChar char="-"/>
            </a:pPr>
            <a:endParaRPr lang="es-CL" dirty="0" smtClean="0"/>
          </a:p>
          <a:p>
            <a:pPr marL="285750" indent="-285750">
              <a:buFontTx/>
              <a:buChar char="-"/>
            </a:pPr>
            <a:r>
              <a:rPr lang="es-CL" b="1" dirty="0" smtClean="0"/>
              <a:t>Consumo responsable de productos y </a:t>
            </a:r>
            <a:r>
              <a:rPr lang="es-CL" b="1" dirty="0" smtClean="0">
                <a:hlinkClick r:id="rId12" tooltip="Más artículos acerca de &quot;alimentos&quot;"/>
              </a:rPr>
              <a:t>alimentos</a:t>
            </a:r>
            <a:r>
              <a:rPr lang="es-CL" b="1" dirty="0" smtClean="0"/>
              <a:t>: La comida no se tira </a:t>
            </a:r>
            <a:r>
              <a:rPr lang="es-CL" dirty="0" smtClean="0"/>
              <a:t>- </a:t>
            </a:r>
            <a:r>
              <a:rPr lang="es-CL" dirty="0" smtClean="0">
                <a:hlinkClick r:id="rId10"/>
              </a:rPr>
              <a:t>Ecoportal.net</a:t>
            </a:r>
            <a:r>
              <a:rPr lang="es-CL" dirty="0" smtClean="0"/>
              <a:t>.</a:t>
            </a:r>
          </a:p>
          <a:p>
            <a:pPr marL="285750" indent="-285750">
              <a:buFontTx/>
              <a:buChar char="-"/>
            </a:pPr>
            <a:endParaRPr lang="es-CL" dirty="0"/>
          </a:p>
        </p:txBody>
      </p:sp>
      <p:pic>
        <p:nvPicPr>
          <p:cNvPr id="10" name="9 Imagen"/>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8362841" y="4702192"/>
            <a:ext cx="781159" cy="2143424"/>
          </a:xfrm>
          <a:prstGeom prst="rect">
            <a:avLst/>
          </a:prstGeom>
        </p:spPr>
      </p:pic>
    </p:spTree>
    <p:extLst>
      <p:ext uri="{BB962C8B-B14F-4D97-AF65-F5344CB8AC3E}">
        <p14:creationId xmlns:p14="http://schemas.microsoft.com/office/powerpoint/2010/main" xmlns="" val="36402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20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20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2000"/>
                                        <p:tgtEl>
                                          <p:spTgt spid="2">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2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11986" y="1284934"/>
            <a:ext cx="6546701" cy="1754326"/>
          </a:xfrm>
          <a:prstGeom prst="rect">
            <a:avLst/>
          </a:prstGeom>
          <a:noFill/>
        </p:spPr>
        <p:txBody>
          <a:bodyPr wrap="square" rtlCol="0">
            <a:spAutoFit/>
          </a:bodyPr>
          <a:lstStyle/>
          <a:p>
            <a:pPr marL="285750" indent="-285750">
              <a:buFontTx/>
              <a:buChar char="-"/>
            </a:pPr>
            <a:endParaRPr lang="es-CL" dirty="0" smtClean="0"/>
          </a:p>
          <a:p>
            <a:pPr marL="285750" indent="-285750">
              <a:buFontTx/>
              <a:buChar char="-"/>
            </a:pPr>
            <a:endParaRPr lang="es-CL" dirty="0" smtClean="0"/>
          </a:p>
          <a:p>
            <a:pPr marL="285750" indent="-285750">
              <a:buFontTx/>
              <a:buChar char="-"/>
            </a:pPr>
            <a:endParaRPr lang="es-CL" dirty="0" smtClean="0"/>
          </a:p>
          <a:p>
            <a:pPr marL="285750" indent="-285750">
              <a:buFontTx/>
              <a:buChar char="-"/>
            </a:pPr>
            <a:r>
              <a:rPr lang="es-CL" dirty="0" smtClean="0"/>
              <a:t>PARTICIPAR EN ALGUNA ORGANIZACIÓN MEDIOAMBIENTAL,</a:t>
            </a:r>
          </a:p>
          <a:p>
            <a:pPr marL="285750" indent="-285750">
              <a:buFontTx/>
              <a:buChar char="-"/>
            </a:pPr>
            <a:endParaRPr lang="es-CL" dirty="0" smtClean="0"/>
          </a:p>
          <a:p>
            <a:pPr marL="285750" indent="-285750">
              <a:buFontTx/>
              <a:buChar char="-"/>
            </a:pPr>
            <a:endParaRPr lang="es-CL" dirty="0"/>
          </a:p>
        </p:txBody>
      </p:sp>
      <p:sp>
        <p:nvSpPr>
          <p:cNvPr id="10" name="9 Rectángulo"/>
          <p:cNvSpPr/>
          <p:nvPr/>
        </p:nvSpPr>
        <p:spPr>
          <a:xfrm>
            <a:off x="3220348" y="3244334"/>
            <a:ext cx="2703304" cy="369332"/>
          </a:xfrm>
          <a:prstGeom prst="rect">
            <a:avLst/>
          </a:prstGeom>
        </p:spPr>
        <p:txBody>
          <a:bodyPr wrap="none">
            <a:spAutoFit/>
          </a:bodyPr>
          <a:lstStyle/>
          <a:p>
            <a:r>
              <a:rPr lang="es-CL" dirty="0" smtClean="0"/>
              <a:t>Y… LO MÁS IMPORTANTE…</a:t>
            </a:r>
            <a:endParaRPr lang="es-CL" dirty="0"/>
          </a:p>
        </p:txBody>
      </p:sp>
      <p:sp>
        <p:nvSpPr>
          <p:cNvPr id="12" name="11 CuadroTexto"/>
          <p:cNvSpPr txBox="1"/>
          <p:nvPr/>
        </p:nvSpPr>
        <p:spPr>
          <a:xfrm>
            <a:off x="1331640" y="4077072"/>
            <a:ext cx="6480720" cy="1723549"/>
          </a:xfrm>
          <a:prstGeom prst="rect">
            <a:avLst/>
          </a:prstGeom>
          <a:noFill/>
        </p:spPr>
        <p:txBody>
          <a:bodyPr wrap="square" rtlCol="0">
            <a:spAutoFit/>
          </a:bodyPr>
          <a:lstStyle/>
          <a:p>
            <a:r>
              <a:rPr lang="es-CL" sz="4400" b="1" dirty="0" smtClean="0">
                <a:solidFill>
                  <a:srgbClr val="009900"/>
                </a:solidFill>
              </a:rPr>
              <a:t>Hacer </a:t>
            </a:r>
          </a:p>
          <a:p>
            <a:endParaRPr lang="es-CL" b="1" dirty="0">
              <a:solidFill>
                <a:srgbClr val="009900"/>
              </a:solidFill>
            </a:endParaRPr>
          </a:p>
          <a:p>
            <a:r>
              <a:rPr lang="es-CL" sz="4400" b="1" dirty="0" smtClean="0">
                <a:solidFill>
                  <a:srgbClr val="009900"/>
                </a:solidFill>
              </a:rPr>
              <a:t>E C O L A D R I L </a:t>
            </a:r>
            <a:r>
              <a:rPr lang="es-CL" sz="4400" b="1" dirty="0" err="1" smtClean="0">
                <a:solidFill>
                  <a:srgbClr val="009900"/>
                </a:solidFill>
              </a:rPr>
              <a:t>L</a:t>
            </a:r>
            <a:r>
              <a:rPr lang="es-CL" sz="4400" b="1" dirty="0" smtClean="0">
                <a:solidFill>
                  <a:srgbClr val="009900"/>
                </a:solidFill>
              </a:rPr>
              <a:t> O S </a:t>
            </a:r>
            <a:endParaRPr lang="es-CL" sz="4400" b="1" dirty="0">
              <a:solidFill>
                <a:srgbClr val="009900"/>
              </a:solidFill>
            </a:endParaRPr>
          </a:p>
        </p:txBody>
      </p:sp>
      <p:pic>
        <p:nvPicPr>
          <p:cNvPr id="13" name="1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49751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844623" y="1478279"/>
            <a:ext cx="4358485" cy="523220"/>
          </a:xfrm>
          <a:prstGeom prst="rect">
            <a:avLst/>
          </a:prstGeom>
          <a:noFill/>
        </p:spPr>
        <p:txBody>
          <a:bodyPr wrap="square" rtlCol="0">
            <a:spAutoFit/>
          </a:bodyPr>
          <a:lstStyle/>
          <a:p>
            <a:r>
              <a:rPr lang="es-CL" sz="2800" b="1" dirty="0" smtClean="0">
                <a:solidFill>
                  <a:srgbClr val="009900"/>
                </a:solidFill>
              </a:rPr>
              <a:t>¿QUÉ ES UN ECOLADRILLO?</a:t>
            </a:r>
            <a:endParaRPr lang="es-CL" sz="2800" b="1" dirty="0">
              <a:solidFill>
                <a:srgbClr val="009900"/>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521808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844623" y="1478279"/>
            <a:ext cx="4358485" cy="523220"/>
          </a:xfrm>
          <a:prstGeom prst="rect">
            <a:avLst/>
          </a:prstGeom>
          <a:noFill/>
        </p:spPr>
        <p:txBody>
          <a:bodyPr wrap="square" rtlCol="0">
            <a:spAutoFit/>
          </a:bodyPr>
          <a:lstStyle/>
          <a:p>
            <a:r>
              <a:rPr lang="es-CL" sz="2800" b="1" dirty="0" smtClean="0">
                <a:solidFill>
                  <a:srgbClr val="009900"/>
                </a:solidFill>
              </a:rPr>
              <a:t>¿QUÉ ES UN ECOLADRILLO?</a:t>
            </a:r>
            <a:endParaRPr lang="es-CL" sz="2800" b="1" dirty="0">
              <a:solidFill>
                <a:srgbClr val="009900"/>
              </a:solidFill>
            </a:endParaRPr>
          </a:p>
        </p:txBody>
      </p:sp>
      <p:sp>
        <p:nvSpPr>
          <p:cNvPr id="3" name="2 CuadroTexto"/>
          <p:cNvSpPr txBox="1"/>
          <p:nvPr/>
        </p:nvSpPr>
        <p:spPr>
          <a:xfrm>
            <a:off x="1057055" y="2060848"/>
            <a:ext cx="7187353" cy="3970318"/>
          </a:xfrm>
          <a:prstGeom prst="rect">
            <a:avLst/>
          </a:prstGeom>
          <a:noFill/>
        </p:spPr>
        <p:txBody>
          <a:bodyPr wrap="square" rtlCol="0">
            <a:spAutoFit/>
          </a:bodyPr>
          <a:lstStyle/>
          <a:p>
            <a:pPr algn="just"/>
            <a:r>
              <a:rPr lang="es-CL" sz="2800" dirty="0"/>
              <a:t>Es la innovación en la búsqueda de soluciones simples y realizables, para depositar el plástico de una manera más eficiente, convirtiendo desechos muy contaminantes en materiales de construcción local y ecológica con bajo costo y alta calidad. Para las zonas rurales, el </a:t>
            </a:r>
            <a:r>
              <a:rPr lang="es-CL" sz="2800" dirty="0" err="1"/>
              <a:t>Ecoladrillo</a:t>
            </a:r>
            <a:r>
              <a:rPr lang="es-CL" sz="2800" dirty="0"/>
              <a:t> representa la única manera de manejar la basura plástica de las casas, ecológica y conscientemente.</a:t>
            </a: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8713650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844623" y="1478279"/>
            <a:ext cx="4358485" cy="523220"/>
          </a:xfrm>
          <a:prstGeom prst="rect">
            <a:avLst/>
          </a:prstGeom>
          <a:noFill/>
        </p:spPr>
        <p:txBody>
          <a:bodyPr wrap="square" rtlCol="0">
            <a:spAutoFit/>
          </a:bodyPr>
          <a:lstStyle/>
          <a:p>
            <a:r>
              <a:rPr lang="es-CL" sz="2800" b="1" dirty="0" smtClean="0">
                <a:solidFill>
                  <a:srgbClr val="009900"/>
                </a:solidFill>
              </a:rPr>
              <a:t>¿QUÉ ES UN ECOLADRILLO?</a:t>
            </a:r>
            <a:endParaRPr lang="es-CL" sz="2800" b="1" dirty="0">
              <a:solidFill>
                <a:srgbClr val="009900"/>
              </a:solidFill>
            </a:endParaRPr>
          </a:p>
        </p:txBody>
      </p:sp>
      <p:sp>
        <p:nvSpPr>
          <p:cNvPr id="3" name="2 CuadroTexto"/>
          <p:cNvSpPr txBox="1"/>
          <p:nvPr/>
        </p:nvSpPr>
        <p:spPr>
          <a:xfrm>
            <a:off x="971600" y="2060848"/>
            <a:ext cx="7187088" cy="3970318"/>
          </a:xfrm>
          <a:prstGeom prst="rect">
            <a:avLst/>
          </a:prstGeom>
          <a:noFill/>
        </p:spPr>
        <p:txBody>
          <a:bodyPr wrap="square" rtlCol="0">
            <a:spAutoFit/>
          </a:bodyPr>
          <a:lstStyle/>
          <a:p>
            <a:pPr algn="just" fontAlgn="base"/>
            <a:r>
              <a:rPr lang="es-CL" sz="2800" dirty="0"/>
              <a:t>El Eco-ladrillo es la combinación de los dos grupos más grandes de desechos sólidos de los hogares. Las botellas de plástico de bebidas, sirven como depósito para la basura plástica suelta, limpia y seca de las casas, la cual se compacta con una varita, sellando posteriormente la botella con su tapa.</a:t>
            </a:r>
          </a:p>
          <a:p>
            <a:pPr algn="just" fontAlgn="base"/>
            <a:r>
              <a:rPr lang="es-CL" sz="2800" dirty="0"/>
              <a:t>De esta manera la basura queda separada y reciclada en cada hogar.</a:t>
            </a: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4114277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7"/>
          <p:cNvSpPr>
            <a:spLocks/>
          </p:cNvSpPr>
          <p:nvPr/>
        </p:nvSpPr>
        <p:spPr bwMode="auto">
          <a:xfrm>
            <a:off x="2447840" y="1200833"/>
            <a:ext cx="4307172" cy="584775"/>
          </a:xfrm>
          <a:prstGeom prst="rect">
            <a:avLst/>
          </a:prstGeom>
          <a:noFill/>
          <a:ln>
            <a:noFill/>
          </a:ln>
        </p:spPr>
        <p:txBody>
          <a:bodyPr wrap="square" rtlCol="0">
            <a:spAutoFit/>
          </a:bodyPr>
          <a:lstStyle/>
          <a:p>
            <a:r>
              <a:rPr lang="es-ES_tradnl" sz="3200" dirty="0" smtClean="0">
                <a:solidFill>
                  <a:srgbClr val="009900"/>
                </a:solidFill>
                <a:latin typeface="gobCL" pitchFamily="50" charset="0"/>
                <a:ea typeface="Verdana" pitchFamily="34" charset="0"/>
                <a:cs typeface="Verdana" pitchFamily="34" charset="0"/>
              </a:rPr>
              <a:t>Índice</a:t>
            </a:r>
          </a:p>
        </p:txBody>
      </p:sp>
      <p:pic>
        <p:nvPicPr>
          <p:cNvPr id="24" name="23 Imagen"/>
          <p:cNvPicPr>
            <a:picLocks noChangeAspect="1"/>
          </p:cNvPicPr>
          <p:nvPr/>
        </p:nvPicPr>
        <p:blipFill rotWithShape="1">
          <a:blip r:embed="rId2"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26" name="Imagen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26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pic>
        <p:nvPicPr>
          <p:cNvPr id="36" name="Picture 2"/>
          <p:cNvPicPr>
            <a:picLocks noChangeAspect="1" noChangeArrowheads="1"/>
          </p:cNvPicPr>
          <p:nvPr/>
        </p:nvPicPr>
        <p:blipFill>
          <a:blip r:embed="rId5"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6">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1644154" y="1136833"/>
            <a:ext cx="684427" cy="630437"/>
          </a:xfrm>
          <a:prstGeom prst="rect">
            <a:avLst/>
          </a:prstGeom>
          <a:noFill/>
          <a:ln>
            <a:noFill/>
          </a:ln>
          <a:effectLst/>
        </p:spPr>
      </p:pic>
      <p:sp>
        <p:nvSpPr>
          <p:cNvPr id="33" name="32 Proceso alternativo"/>
          <p:cNvSpPr/>
          <p:nvPr/>
        </p:nvSpPr>
        <p:spPr>
          <a:xfrm>
            <a:off x="1624292" y="1739889"/>
            <a:ext cx="5251963"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186328" y="1454243"/>
            <a:ext cx="458033" cy="434040"/>
          </a:xfrm>
          <a:prstGeom prst="rect">
            <a:avLst/>
          </a:prstGeom>
          <a:noFill/>
          <a:ln>
            <a:noFill/>
          </a:ln>
          <a:effectLst/>
        </p:spPr>
      </p:pic>
      <p:pic>
        <p:nvPicPr>
          <p:cNvPr id="50"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29630" y="2473149"/>
            <a:ext cx="458033" cy="434040"/>
          </a:xfrm>
          <a:prstGeom prst="rect">
            <a:avLst/>
          </a:prstGeom>
          <a:noFill/>
          <a:ln>
            <a:noFill/>
          </a:ln>
          <a:effectLst/>
        </p:spPr>
      </p:pic>
      <p:pic>
        <p:nvPicPr>
          <p:cNvPr id="5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76066" y="3009692"/>
            <a:ext cx="458033" cy="434040"/>
          </a:xfrm>
          <a:prstGeom prst="rect">
            <a:avLst/>
          </a:prstGeom>
          <a:noFill/>
          <a:ln>
            <a:noFill/>
          </a:ln>
          <a:effectLst/>
        </p:spPr>
      </p:pic>
      <p:pic>
        <p:nvPicPr>
          <p:cNvPr id="6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94983" y="3595127"/>
            <a:ext cx="458033" cy="434040"/>
          </a:xfrm>
          <a:prstGeom prst="rect">
            <a:avLst/>
          </a:prstGeom>
          <a:noFill/>
          <a:ln>
            <a:noFill/>
          </a:ln>
          <a:effectLst/>
        </p:spPr>
      </p:pic>
      <p:pic>
        <p:nvPicPr>
          <p:cNvPr id="7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22997" y="4213035"/>
            <a:ext cx="458033" cy="434040"/>
          </a:xfrm>
          <a:prstGeom prst="rect">
            <a:avLst/>
          </a:prstGeom>
          <a:noFill/>
          <a:ln>
            <a:noFill/>
          </a:ln>
          <a:effectLst/>
        </p:spPr>
      </p:pic>
      <p:sp>
        <p:nvSpPr>
          <p:cNvPr id="2" name="1 CuadroTexto"/>
          <p:cNvSpPr txBox="1"/>
          <p:nvPr/>
        </p:nvSpPr>
        <p:spPr>
          <a:xfrm>
            <a:off x="2339752" y="2505503"/>
            <a:ext cx="6048672" cy="369332"/>
          </a:xfrm>
          <a:prstGeom prst="rect">
            <a:avLst/>
          </a:prstGeom>
          <a:noFill/>
        </p:spPr>
        <p:txBody>
          <a:bodyPr wrap="square" rtlCol="0">
            <a:spAutoFit/>
          </a:bodyPr>
          <a:lstStyle/>
          <a:p>
            <a:r>
              <a:rPr lang="es-CL" b="1" dirty="0" smtClean="0">
                <a:solidFill>
                  <a:srgbClr val="009900"/>
                </a:solidFill>
              </a:rPr>
              <a:t>A modo de Diagnóstico. El lado oscuro de Nuestra Realidad</a:t>
            </a:r>
            <a:endParaRPr lang="es-CL" b="1" dirty="0">
              <a:solidFill>
                <a:srgbClr val="009900"/>
              </a:solidFill>
            </a:endParaRPr>
          </a:p>
        </p:txBody>
      </p:sp>
      <p:sp>
        <p:nvSpPr>
          <p:cNvPr id="3" name="2 CuadroTexto"/>
          <p:cNvSpPr txBox="1"/>
          <p:nvPr/>
        </p:nvSpPr>
        <p:spPr>
          <a:xfrm>
            <a:off x="2339752" y="3042046"/>
            <a:ext cx="5544616" cy="369332"/>
          </a:xfrm>
          <a:prstGeom prst="rect">
            <a:avLst/>
          </a:prstGeom>
          <a:noFill/>
        </p:spPr>
        <p:txBody>
          <a:bodyPr wrap="square" rtlCol="0">
            <a:spAutoFit/>
          </a:bodyPr>
          <a:lstStyle/>
          <a:p>
            <a:r>
              <a:rPr lang="es-CL" b="1" dirty="0">
                <a:solidFill>
                  <a:srgbClr val="009900"/>
                </a:solidFill>
              </a:rPr>
              <a:t>¿Qué </a:t>
            </a:r>
            <a:r>
              <a:rPr lang="es-CL" b="1" dirty="0" smtClean="0">
                <a:solidFill>
                  <a:srgbClr val="009900"/>
                </a:solidFill>
              </a:rPr>
              <a:t>son y </a:t>
            </a:r>
            <a:r>
              <a:rPr lang="es-CL" b="1" dirty="0">
                <a:solidFill>
                  <a:srgbClr val="009900"/>
                </a:solidFill>
              </a:rPr>
              <a:t>Cómo se hacen los </a:t>
            </a:r>
            <a:r>
              <a:rPr lang="es-CL" b="1" dirty="0" err="1">
                <a:solidFill>
                  <a:srgbClr val="009900"/>
                </a:solidFill>
              </a:rPr>
              <a:t>Ecoladrillos</a:t>
            </a:r>
            <a:r>
              <a:rPr lang="es-CL" b="1" dirty="0" smtClean="0">
                <a:solidFill>
                  <a:srgbClr val="009900"/>
                </a:solidFill>
              </a:rPr>
              <a:t>?</a:t>
            </a:r>
            <a:endParaRPr lang="es-CL" b="1" dirty="0">
              <a:solidFill>
                <a:srgbClr val="009900"/>
              </a:solidFill>
            </a:endParaRPr>
          </a:p>
        </p:txBody>
      </p:sp>
      <p:pic>
        <p:nvPicPr>
          <p:cNvPr id="21"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4891272"/>
            <a:ext cx="458033" cy="434040"/>
          </a:xfrm>
          <a:prstGeom prst="rect">
            <a:avLst/>
          </a:prstGeom>
          <a:noFill/>
          <a:ln>
            <a:noFill/>
          </a:ln>
          <a:effectLst/>
        </p:spPr>
      </p:pic>
      <p:pic>
        <p:nvPicPr>
          <p:cNvPr id="6" name="5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25"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5556884"/>
            <a:ext cx="458033" cy="434040"/>
          </a:xfrm>
          <a:prstGeom prst="rect">
            <a:avLst/>
          </a:prstGeom>
          <a:noFill/>
          <a:ln>
            <a:noFill/>
          </a:ln>
          <a:effectLst/>
        </p:spPr>
      </p:pic>
      <p:pic>
        <p:nvPicPr>
          <p:cNvPr id="18" name="17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5473451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844623" y="1478279"/>
            <a:ext cx="5535689" cy="523220"/>
          </a:xfrm>
          <a:prstGeom prst="rect">
            <a:avLst/>
          </a:prstGeom>
          <a:noFill/>
        </p:spPr>
        <p:txBody>
          <a:bodyPr wrap="square" rtlCol="0">
            <a:spAutoFit/>
          </a:bodyPr>
          <a:lstStyle/>
          <a:p>
            <a:r>
              <a:rPr lang="es-CL" sz="2800" b="1" dirty="0" smtClean="0">
                <a:solidFill>
                  <a:srgbClr val="009900"/>
                </a:solidFill>
              </a:rPr>
              <a:t>¿Cuál ES EL IMPACTO AMBIENTAL?</a:t>
            </a:r>
            <a:endParaRPr lang="es-CL" sz="2800" b="1" dirty="0">
              <a:solidFill>
                <a:srgbClr val="009900"/>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3080934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844623" y="1478279"/>
            <a:ext cx="5535689" cy="523220"/>
          </a:xfrm>
          <a:prstGeom prst="rect">
            <a:avLst/>
          </a:prstGeom>
          <a:noFill/>
        </p:spPr>
        <p:txBody>
          <a:bodyPr wrap="square" rtlCol="0">
            <a:spAutoFit/>
          </a:bodyPr>
          <a:lstStyle/>
          <a:p>
            <a:r>
              <a:rPr lang="es-CL" sz="2800" b="1" dirty="0" smtClean="0">
                <a:solidFill>
                  <a:srgbClr val="009900"/>
                </a:solidFill>
              </a:rPr>
              <a:t>¿Cuál ES EL IMPACTO AMBIENTAL?</a:t>
            </a:r>
            <a:endParaRPr lang="es-CL" sz="2800" b="1" dirty="0">
              <a:solidFill>
                <a:srgbClr val="009900"/>
              </a:solidFill>
            </a:endParaRPr>
          </a:p>
        </p:txBody>
      </p:sp>
      <p:sp>
        <p:nvSpPr>
          <p:cNvPr id="3" name="2 CuadroTexto"/>
          <p:cNvSpPr txBox="1"/>
          <p:nvPr/>
        </p:nvSpPr>
        <p:spPr>
          <a:xfrm>
            <a:off x="1262248" y="2348880"/>
            <a:ext cx="6615888" cy="3108543"/>
          </a:xfrm>
          <a:prstGeom prst="rect">
            <a:avLst/>
          </a:prstGeom>
          <a:noFill/>
        </p:spPr>
        <p:txBody>
          <a:bodyPr wrap="square" rtlCol="0">
            <a:spAutoFit/>
          </a:bodyPr>
          <a:lstStyle/>
          <a:p>
            <a:pPr algn="just" fontAlgn="base"/>
            <a:r>
              <a:rPr lang="es-CL" sz="2800" dirty="0"/>
              <a:t>El impacto de un </a:t>
            </a:r>
            <a:r>
              <a:rPr lang="es-CL" sz="2800" dirty="0" err="1"/>
              <a:t>EcoLadrillo</a:t>
            </a:r>
            <a:r>
              <a:rPr lang="es-CL" sz="2800" dirty="0"/>
              <a:t> es tremendamente beneficioso para el Medio Ambiente: 300 a 400 bolsas de plástico o nylon, envoltorios de diferentes </a:t>
            </a:r>
            <a:r>
              <a:rPr lang="es-CL" sz="2800" dirty="0" smtClean="0"/>
              <a:t>productos, restos de plásticos como envases de yogurt, máquinas de afeitar, etc., </a:t>
            </a:r>
            <a:r>
              <a:rPr lang="es-CL" sz="2800" dirty="0"/>
              <a:t>quedan reducidos a un volumen mínimo y no contaminan.</a:t>
            </a: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5592313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0423472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3429000"/>
            <a:ext cx="6516709" cy="923330"/>
          </a:xfrm>
          <a:prstGeom prst="rect">
            <a:avLst/>
          </a:prstGeom>
          <a:noFill/>
        </p:spPr>
        <p:txBody>
          <a:bodyPr wrap="square" rtlCol="0">
            <a:spAutoFit/>
          </a:bodyPr>
          <a:lstStyle/>
          <a:p>
            <a:pPr algn="just"/>
            <a:r>
              <a:rPr lang="es-CL" sz="5400" b="1" dirty="0" smtClean="0">
                <a:solidFill>
                  <a:srgbClr val="009900"/>
                </a:solidFill>
              </a:rPr>
              <a:t>¡¿Cuál es la </a:t>
            </a:r>
            <a:r>
              <a:rPr lang="es-CL" sz="5400" b="1" dirty="0" err="1" smtClean="0">
                <a:solidFill>
                  <a:srgbClr val="009900"/>
                </a:solidFill>
              </a:rPr>
              <a:t>ECOidea</a:t>
            </a:r>
            <a:r>
              <a:rPr lang="es-CL" sz="5400" b="1" dirty="0" smtClean="0">
                <a:solidFill>
                  <a:srgbClr val="009900"/>
                </a:solidFill>
              </a:rPr>
              <a:t>?!</a:t>
            </a:r>
            <a:endParaRPr lang="es-CL" sz="54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4562795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2708920"/>
            <a:ext cx="6516709" cy="1384995"/>
          </a:xfrm>
          <a:prstGeom prst="rect">
            <a:avLst/>
          </a:prstGeom>
          <a:noFill/>
        </p:spPr>
        <p:txBody>
          <a:bodyPr wrap="square" rtlCol="0">
            <a:spAutoFit/>
          </a:bodyPr>
          <a:lstStyle/>
          <a:p>
            <a:pPr algn="just"/>
            <a:r>
              <a:rPr lang="es-CL" sz="2800" dirty="0"/>
              <a:t>Con ellos se pueden construir lo que se te de la gana. </a:t>
            </a:r>
            <a:endParaRPr lang="es-CL" sz="2800" dirty="0" smtClean="0"/>
          </a:p>
          <a:p>
            <a:pPr algn="just"/>
            <a:endParaRPr lang="es-CL" sz="28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4639621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2708920"/>
            <a:ext cx="6516709" cy="1384995"/>
          </a:xfrm>
          <a:prstGeom prst="rect">
            <a:avLst/>
          </a:prstGeom>
          <a:noFill/>
        </p:spPr>
        <p:txBody>
          <a:bodyPr wrap="square" rtlCol="0">
            <a:spAutoFit/>
          </a:bodyPr>
          <a:lstStyle/>
          <a:p>
            <a:pPr algn="just"/>
            <a:r>
              <a:rPr lang="es-CL" sz="2800" dirty="0"/>
              <a:t>Con ellos se pueden construir lo que se te de la gana. </a:t>
            </a:r>
            <a:endParaRPr lang="es-CL" sz="2800" dirty="0" smtClean="0"/>
          </a:p>
          <a:p>
            <a:pPr algn="just"/>
            <a:endParaRPr lang="es-CL" sz="2800" dirty="0"/>
          </a:p>
        </p:txBody>
      </p:sp>
      <p:pic>
        <p:nvPicPr>
          <p:cNvPr id="4" name="3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563888" y="3374372"/>
            <a:ext cx="4500562" cy="2967037"/>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071591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2708920"/>
            <a:ext cx="6516709" cy="1384995"/>
          </a:xfrm>
          <a:prstGeom prst="rect">
            <a:avLst/>
          </a:prstGeom>
          <a:noFill/>
        </p:spPr>
        <p:txBody>
          <a:bodyPr wrap="square" rtlCol="0">
            <a:spAutoFit/>
          </a:bodyPr>
          <a:lstStyle/>
          <a:p>
            <a:pPr algn="just"/>
            <a:r>
              <a:rPr lang="es-CL" sz="2800" dirty="0"/>
              <a:t>Con ellos se pueden construir lo que se te de la gana. </a:t>
            </a:r>
            <a:endParaRPr lang="es-CL" sz="2800" dirty="0" smtClean="0"/>
          </a:p>
          <a:p>
            <a:pPr algn="just"/>
            <a:endParaRPr lang="es-CL" sz="2800" dirty="0"/>
          </a:p>
        </p:txBody>
      </p:sp>
      <p:pic>
        <p:nvPicPr>
          <p:cNvPr id="4" name="3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635896" y="3435622"/>
            <a:ext cx="4457110" cy="2729682"/>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41050448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2708920"/>
            <a:ext cx="6516709" cy="1384995"/>
          </a:xfrm>
          <a:prstGeom prst="rect">
            <a:avLst/>
          </a:prstGeom>
          <a:noFill/>
        </p:spPr>
        <p:txBody>
          <a:bodyPr wrap="square" rtlCol="0">
            <a:spAutoFit/>
          </a:bodyPr>
          <a:lstStyle/>
          <a:p>
            <a:pPr algn="just"/>
            <a:r>
              <a:rPr lang="es-CL" sz="2800" dirty="0"/>
              <a:t>Con ellos se pueden construir lo que se te de la gana. </a:t>
            </a:r>
            <a:endParaRPr lang="es-CL" sz="2800" dirty="0" smtClean="0"/>
          </a:p>
          <a:p>
            <a:pPr algn="just"/>
            <a:endParaRPr lang="es-CL" sz="2800" dirty="0"/>
          </a:p>
        </p:txBody>
      </p:sp>
      <p:pic>
        <p:nvPicPr>
          <p:cNvPr id="4" name="3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738598" y="3573016"/>
            <a:ext cx="4087143" cy="2719808"/>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201748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2708920"/>
            <a:ext cx="6516709" cy="1384995"/>
          </a:xfrm>
          <a:prstGeom prst="rect">
            <a:avLst/>
          </a:prstGeom>
          <a:noFill/>
        </p:spPr>
        <p:txBody>
          <a:bodyPr wrap="square" rtlCol="0">
            <a:spAutoFit/>
          </a:bodyPr>
          <a:lstStyle/>
          <a:p>
            <a:pPr algn="just"/>
            <a:r>
              <a:rPr lang="es-CL" sz="2800" dirty="0"/>
              <a:t>Con ellos se pueden construir lo que se te de la gana. </a:t>
            </a:r>
            <a:endParaRPr lang="es-CL" sz="2800" dirty="0" smtClean="0"/>
          </a:p>
          <a:p>
            <a:pPr algn="just"/>
            <a:endParaRPr lang="es-CL" sz="2800" dirty="0"/>
          </a:p>
        </p:txBody>
      </p:sp>
      <p:pic>
        <p:nvPicPr>
          <p:cNvPr id="4" name="3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319870" y="3501008"/>
            <a:ext cx="3727218" cy="2791816"/>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4536475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2708920"/>
            <a:ext cx="6516709" cy="1384995"/>
          </a:xfrm>
          <a:prstGeom prst="rect">
            <a:avLst/>
          </a:prstGeom>
          <a:noFill/>
        </p:spPr>
        <p:txBody>
          <a:bodyPr wrap="square" rtlCol="0">
            <a:spAutoFit/>
          </a:bodyPr>
          <a:lstStyle/>
          <a:p>
            <a:pPr algn="just"/>
            <a:r>
              <a:rPr lang="es-CL" sz="2800" dirty="0"/>
              <a:t>Con ellos se pueden construir lo que se te de la gana. </a:t>
            </a:r>
            <a:endParaRPr lang="es-CL" sz="2800" dirty="0" smtClean="0"/>
          </a:p>
          <a:p>
            <a:pPr algn="just"/>
            <a:endParaRPr lang="es-CL" sz="2800" dirty="0"/>
          </a:p>
        </p:txBody>
      </p:sp>
      <p:pic>
        <p:nvPicPr>
          <p:cNvPr id="4" name="3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734666" y="3861048"/>
            <a:ext cx="5181600" cy="2390775"/>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659480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7"/>
          <p:cNvSpPr>
            <a:spLocks/>
          </p:cNvSpPr>
          <p:nvPr/>
        </p:nvSpPr>
        <p:spPr bwMode="auto">
          <a:xfrm>
            <a:off x="2447840" y="1200833"/>
            <a:ext cx="4307172" cy="584775"/>
          </a:xfrm>
          <a:prstGeom prst="rect">
            <a:avLst/>
          </a:prstGeom>
          <a:noFill/>
          <a:ln>
            <a:noFill/>
          </a:ln>
        </p:spPr>
        <p:txBody>
          <a:bodyPr wrap="square" rtlCol="0">
            <a:spAutoFit/>
          </a:bodyPr>
          <a:lstStyle/>
          <a:p>
            <a:r>
              <a:rPr lang="es-ES_tradnl" sz="3200" dirty="0" smtClean="0">
                <a:solidFill>
                  <a:srgbClr val="009900"/>
                </a:solidFill>
                <a:latin typeface="gobCL" pitchFamily="50" charset="0"/>
                <a:ea typeface="Verdana" pitchFamily="34" charset="0"/>
                <a:cs typeface="Verdana" pitchFamily="34" charset="0"/>
              </a:rPr>
              <a:t>Índice</a:t>
            </a:r>
          </a:p>
        </p:txBody>
      </p:sp>
      <p:pic>
        <p:nvPicPr>
          <p:cNvPr id="24" name="23 Imagen"/>
          <p:cNvPicPr>
            <a:picLocks noChangeAspect="1"/>
          </p:cNvPicPr>
          <p:nvPr/>
        </p:nvPicPr>
        <p:blipFill rotWithShape="1">
          <a:blip r:embed="rId2"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26" name="Imagen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26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pic>
        <p:nvPicPr>
          <p:cNvPr id="36" name="Picture 2"/>
          <p:cNvPicPr>
            <a:picLocks noChangeAspect="1" noChangeArrowheads="1"/>
          </p:cNvPicPr>
          <p:nvPr/>
        </p:nvPicPr>
        <p:blipFill>
          <a:blip r:embed="rId5"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6">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1644154" y="1136833"/>
            <a:ext cx="684427" cy="630437"/>
          </a:xfrm>
          <a:prstGeom prst="rect">
            <a:avLst/>
          </a:prstGeom>
          <a:noFill/>
          <a:ln>
            <a:noFill/>
          </a:ln>
          <a:effectLst/>
        </p:spPr>
      </p:pic>
      <p:sp>
        <p:nvSpPr>
          <p:cNvPr id="33" name="32 Proceso alternativo"/>
          <p:cNvSpPr/>
          <p:nvPr/>
        </p:nvSpPr>
        <p:spPr>
          <a:xfrm>
            <a:off x="1624292" y="1739889"/>
            <a:ext cx="5251963"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186328" y="1454243"/>
            <a:ext cx="458033" cy="434040"/>
          </a:xfrm>
          <a:prstGeom prst="rect">
            <a:avLst/>
          </a:prstGeom>
          <a:noFill/>
          <a:ln>
            <a:noFill/>
          </a:ln>
          <a:effectLst/>
        </p:spPr>
      </p:pic>
      <p:pic>
        <p:nvPicPr>
          <p:cNvPr id="50"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29630" y="2473149"/>
            <a:ext cx="458033" cy="434040"/>
          </a:xfrm>
          <a:prstGeom prst="rect">
            <a:avLst/>
          </a:prstGeom>
          <a:noFill/>
          <a:ln>
            <a:noFill/>
          </a:ln>
          <a:effectLst/>
        </p:spPr>
      </p:pic>
      <p:pic>
        <p:nvPicPr>
          <p:cNvPr id="5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76066" y="3009692"/>
            <a:ext cx="458033" cy="434040"/>
          </a:xfrm>
          <a:prstGeom prst="rect">
            <a:avLst/>
          </a:prstGeom>
          <a:noFill/>
          <a:ln>
            <a:noFill/>
          </a:ln>
          <a:effectLst/>
        </p:spPr>
      </p:pic>
      <p:pic>
        <p:nvPicPr>
          <p:cNvPr id="6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94983" y="3595127"/>
            <a:ext cx="458033" cy="434040"/>
          </a:xfrm>
          <a:prstGeom prst="rect">
            <a:avLst/>
          </a:prstGeom>
          <a:noFill/>
          <a:ln>
            <a:noFill/>
          </a:ln>
          <a:effectLst/>
        </p:spPr>
      </p:pic>
      <p:pic>
        <p:nvPicPr>
          <p:cNvPr id="7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22997" y="4213035"/>
            <a:ext cx="458033" cy="434040"/>
          </a:xfrm>
          <a:prstGeom prst="rect">
            <a:avLst/>
          </a:prstGeom>
          <a:noFill/>
          <a:ln>
            <a:noFill/>
          </a:ln>
          <a:effectLst/>
        </p:spPr>
      </p:pic>
      <p:sp>
        <p:nvSpPr>
          <p:cNvPr id="2" name="1 CuadroTexto"/>
          <p:cNvSpPr txBox="1"/>
          <p:nvPr/>
        </p:nvSpPr>
        <p:spPr>
          <a:xfrm>
            <a:off x="2339752" y="2505503"/>
            <a:ext cx="6048672" cy="369332"/>
          </a:xfrm>
          <a:prstGeom prst="rect">
            <a:avLst/>
          </a:prstGeom>
          <a:noFill/>
        </p:spPr>
        <p:txBody>
          <a:bodyPr wrap="square" rtlCol="0">
            <a:spAutoFit/>
          </a:bodyPr>
          <a:lstStyle/>
          <a:p>
            <a:r>
              <a:rPr lang="es-CL" b="1" dirty="0" smtClean="0">
                <a:solidFill>
                  <a:srgbClr val="009900"/>
                </a:solidFill>
              </a:rPr>
              <a:t>A modo de Diagnóstico. El lado oscuro de Nuestra Realidad</a:t>
            </a:r>
            <a:endParaRPr lang="es-CL" b="1" dirty="0">
              <a:solidFill>
                <a:srgbClr val="009900"/>
              </a:solidFill>
            </a:endParaRPr>
          </a:p>
        </p:txBody>
      </p:sp>
      <p:sp>
        <p:nvSpPr>
          <p:cNvPr id="3" name="2 CuadroTexto"/>
          <p:cNvSpPr txBox="1"/>
          <p:nvPr/>
        </p:nvSpPr>
        <p:spPr>
          <a:xfrm>
            <a:off x="2339752" y="3042046"/>
            <a:ext cx="5544616" cy="369332"/>
          </a:xfrm>
          <a:prstGeom prst="rect">
            <a:avLst/>
          </a:prstGeom>
          <a:noFill/>
        </p:spPr>
        <p:txBody>
          <a:bodyPr wrap="square" rtlCol="0">
            <a:spAutoFit/>
          </a:bodyPr>
          <a:lstStyle/>
          <a:p>
            <a:r>
              <a:rPr lang="es-CL" b="1" dirty="0">
                <a:solidFill>
                  <a:srgbClr val="009900"/>
                </a:solidFill>
              </a:rPr>
              <a:t>¿Qué </a:t>
            </a:r>
            <a:r>
              <a:rPr lang="es-CL" b="1" dirty="0" smtClean="0">
                <a:solidFill>
                  <a:srgbClr val="009900"/>
                </a:solidFill>
              </a:rPr>
              <a:t>son y </a:t>
            </a:r>
            <a:r>
              <a:rPr lang="es-CL" b="1" dirty="0">
                <a:solidFill>
                  <a:srgbClr val="009900"/>
                </a:solidFill>
              </a:rPr>
              <a:t>Cómo se hacen los </a:t>
            </a:r>
            <a:r>
              <a:rPr lang="es-CL" b="1" dirty="0" err="1">
                <a:solidFill>
                  <a:srgbClr val="009900"/>
                </a:solidFill>
              </a:rPr>
              <a:t>Ecoladrillos</a:t>
            </a:r>
            <a:r>
              <a:rPr lang="es-CL" b="1" dirty="0" smtClean="0">
                <a:solidFill>
                  <a:srgbClr val="009900"/>
                </a:solidFill>
              </a:rPr>
              <a:t>?</a:t>
            </a:r>
            <a:endParaRPr lang="es-CL" b="1" dirty="0">
              <a:solidFill>
                <a:srgbClr val="009900"/>
              </a:solidFill>
            </a:endParaRPr>
          </a:p>
        </p:txBody>
      </p:sp>
      <p:sp>
        <p:nvSpPr>
          <p:cNvPr id="4" name="3 CuadroTexto"/>
          <p:cNvSpPr txBox="1"/>
          <p:nvPr/>
        </p:nvSpPr>
        <p:spPr>
          <a:xfrm>
            <a:off x="2339752" y="3627481"/>
            <a:ext cx="4307172" cy="369332"/>
          </a:xfrm>
          <a:prstGeom prst="rect">
            <a:avLst/>
          </a:prstGeom>
          <a:noFill/>
        </p:spPr>
        <p:txBody>
          <a:bodyPr wrap="square" rtlCol="0">
            <a:spAutoFit/>
          </a:bodyPr>
          <a:lstStyle/>
          <a:p>
            <a:r>
              <a:rPr lang="es-CL" b="1" dirty="0" err="1" smtClean="0">
                <a:solidFill>
                  <a:srgbClr val="009900"/>
                </a:solidFill>
              </a:rPr>
              <a:t>ECOidea</a:t>
            </a:r>
            <a:r>
              <a:rPr lang="es-CL" b="1" dirty="0" smtClean="0">
                <a:solidFill>
                  <a:srgbClr val="009900"/>
                </a:solidFill>
              </a:rPr>
              <a:t>: ¿Para qué hacemos </a:t>
            </a:r>
            <a:r>
              <a:rPr lang="es-CL" b="1" dirty="0" err="1" smtClean="0">
                <a:solidFill>
                  <a:srgbClr val="009900"/>
                </a:solidFill>
              </a:rPr>
              <a:t>Ecoladrillos</a:t>
            </a:r>
            <a:r>
              <a:rPr lang="es-CL" b="1" dirty="0" smtClean="0">
                <a:solidFill>
                  <a:srgbClr val="009900"/>
                </a:solidFill>
              </a:rPr>
              <a:t>?</a:t>
            </a:r>
            <a:endParaRPr lang="es-CL" b="1" dirty="0">
              <a:solidFill>
                <a:srgbClr val="009900"/>
              </a:solidFill>
            </a:endParaRPr>
          </a:p>
        </p:txBody>
      </p:sp>
      <p:pic>
        <p:nvPicPr>
          <p:cNvPr id="21"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4891272"/>
            <a:ext cx="458033" cy="434040"/>
          </a:xfrm>
          <a:prstGeom prst="rect">
            <a:avLst/>
          </a:prstGeom>
          <a:noFill/>
          <a:ln>
            <a:noFill/>
          </a:ln>
          <a:effectLst/>
        </p:spPr>
      </p:pic>
      <p:pic>
        <p:nvPicPr>
          <p:cNvPr id="6" name="5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25"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5556884"/>
            <a:ext cx="458033" cy="434040"/>
          </a:xfrm>
          <a:prstGeom prst="rect">
            <a:avLst/>
          </a:prstGeom>
          <a:noFill/>
          <a:ln>
            <a:noFill/>
          </a:ln>
          <a:effectLst/>
        </p:spPr>
      </p:pic>
      <p:pic>
        <p:nvPicPr>
          <p:cNvPr id="20" name="1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8667121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2708920"/>
            <a:ext cx="6516709" cy="1384995"/>
          </a:xfrm>
          <a:prstGeom prst="rect">
            <a:avLst/>
          </a:prstGeom>
          <a:noFill/>
        </p:spPr>
        <p:txBody>
          <a:bodyPr wrap="square" rtlCol="0">
            <a:spAutoFit/>
          </a:bodyPr>
          <a:lstStyle/>
          <a:p>
            <a:pPr algn="just"/>
            <a:r>
              <a:rPr lang="es-CL" sz="2800" dirty="0"/>
              <a:t>Con ellos se pueden construir lo que se te de la gana. </a:t>
            </a:r>
            <a:endParaRPr lang="es-CL" sz="2800" dirty="0" smtClean="0"/>
          </a:p>
          <a:p>
            <a:pPr algn="just"/>
            <a:endParaRPr lang="es-CL" sz="2800" dirty="0"/>
          </a:p>
        </p:txBody>
      </p:sp>
      <p:pic>
        <p:nvPicPr>
          <p:cNvPr id="4" name="3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172530" y="3645024"/>
            <a:ext cx="3986157" cy="2232248"/>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7254678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2708920"/>
            <a:ext cx="6516709" cy="1384995"/>
          </a:xfrm>
          <a:prstGeom prst="rect">
            <a:avLst/>
          </a:prstGeom>
          <a:noFill/>
        </p:spPr>
        <p:txBody>
          <a:bodyPr wrap="square" rtlCol="0">
            <a:spAutoFit/>
          </a:bodyPr>
          <a:lstStyle/>
          <a:p>
            <a:pPr algn="just"/>
            <a:r>
              <a:rPr lang="es-CL" sz="2800" dirty="0"/>
              <a:t>Con ellos se pueden construir lo que se te de la gana. </a:t>
            </a:r>
            <a:endParaRPr lang="es-CL" sz="2800" dirty="0" smtClean="0"/>
          </a:p>
          <a:p>
            <a:pPr algn="just"/>
            <a:endParaRPr lang="es-CL" sz="2800" dirty="0"/>
          </a:p>
        </p:txBody>
      </p:sp>
      <p:pic>
        <p:nvPicPr>
          <p:cNvPr id="4" name="3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787507" y="3573016"/>
            <a:ext cx="3371181" cy="2448272"/>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8667299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sp>
        <p:nvSpPr>
          <p:cNvPr id="3" name="2 CuadroTexto"/>
          <p:cNvSpPr txBox="1"/>
          <p:nvPr/>
        </p:nvSpPr>
        <p:spPr>
          <a:xfrm>
            <a:off x="1641979" y="2708920"/>
            <a:ext cx="6516709" cy="3108543"/>
          </a:xfrm>
          <a:prstGeom prst="rect">
            <a:avLst/>
          </a:prstGeom>
          <a:noFill/>
        </p:spPr>
        <p:txBody>
          <a:bodyPr wrap="square" rtlCol="0">
            <a:spAutoFit/>
          </a:bodyPr>
          <a:lstStyle/>
          <a:p>
            <a:pPr algn="just"/>
            <a:r>
              <a:rPr lang="es-CL" sz="2800" dirty="0"/>
              <a:t>Con ellos se pueden construir lo que se te de la gana. </a:t>
            </a:r>
            <a:endParaRPr lang="es-CL" sz="2800" dirty="0" smtClean="0"/>
          </a:p>
          <a:p>
            <a:pPr algn="just"/>
            <a:endParaRPr lang="es-CL" sz="2800" dirty="0"/>
          </a:p>
          <a:p>
            <a:pPr algn="just"/>
            <a:r>
              <a:rPr lang="es-CL" sz="2800" b="1" dirty="0" smtClean="0">
                <a:solidFill>
                  <a:srgbClr val="009900"/>
                </a:solidFill>
              </a:rPr>
              <a:t>En </a:t>
            </a:r>
            <a:r>
              <a:rPr lang="es-CL" sz="2800" b="1" dirty="0">
                <a:solidFill>
                  <a:srgbClr val="009900"/>
                </a:solidFill>
              </a:rPr>
              <a:t>el Liceo San Conrado se construirán 60 </a:t>
            </a:r>
            <a:r>
              <a:rPr lang="es-CL" sz="2800" b="1" dirty="0" smtClean="0">
                <a:solidFill>
                  <a:srgbClr val="009900"/>
                </a:solidFill>
              </a:rPr>
              <a:t>metros </a:t>
            </a:r>
            <a:r>
              <a:rPr lang="es-CL" sz="2800" b="1" dirty="0">
                <a:solidFill>
                  <a:srgbClr val="009900"/>
                </a:solidFill>
              </a:rPr>
              <a:t>de cierre perimetral </a:t>
            </a:r>
            <a:r>
              <a:rPr lang="es-CL" sz="2800" b="1" dirty="0" smtClean="0">
                <a:solidFill>
                  <a:srgbClr val="009900"/>
                </a:solidFill>
              </a:rPr>
              <a:t>(cerco) con </a:t>
            </a:r>
            <a:r>
              <a:rPr lang="es-CL" sz="2800" b="1" dirty="0">
                <a:solidFill>
                  <a:srgbClr val="009900"/>
                </a:solidFill>
              </a:rPr>
              <a:t>panderetas en base a </a:t>
            </a:r>
            <a:r>
              <a:rPr lang="es-CL" sz="2800" b="1" dirty="0" err="1">
                <a:solidFill>
                  <a:srgbClr val="009900"/>
                </a:solidFill>
              </a:rPr>
              <a:t>EcoLadrillos</a:t>
            </a:r>
            <a:r>
              <a:rPr lang="es-CL" sz="2800" b="1" dirty="0" smtClean="0">
                <a:solidFill>
                  <a:srgbClr val="009900"/>
                </a:solidFill>
              </a:rPr>
              <a:t>. Son 3.000 los </a:t>
            </a:r>
            <a:r>
              <a:rPr lang="es-CL" sz="2800" b="1" dirty="0" err="1" smtClean="0">
                <a:solidFill>
                  <a:srgbClr val="009900"/>
                </a:solidFill>
              </a:rPr>
              <a:t>ecoladrillos</a:t>
            </a:r>
            <a:r>
              <a:rPr lang="es-CL" sz="2800" b="1" dirty="0" smtClean="0">
                <a:solidFill>
                  <a:srgbClr val="009900"/>
                </a:solidFill>
              </a:rPr>
              <a:t> que se requieren.</a:t>
            </a:r>
            <a:endParaRPr lang="es-CL" sz="2800" b="1" dirty="0">
              <a:solidFill>
                <a:srgbClr val="009900"/>
              </a:solidFill>
            </a:endParaRPr>
          </a:p>
        </p:txBody>
      </p:sp>
      <p:pic>
        <p:nvPicPr>
          <p:cNvPr id="13" name="1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7676293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954107"/>
          </a:xfrm>
          <a:prstGeom prst="rect">
            <a:avLst/>
          </a:prstGeom>
          <a:noFill/>
        </p:spPr>
        <p:txBody>
          <a:bodyPr wrap="square" rtlCol="0">
            <a:spAutoFit/>
          </a:bodyPr>
          <a:lstStyle/>
          <a:p>
            <a:r>
              <a:rPr lang="es-CL" sz="2800" b="1" dirty="0" smtClean="0">
                <a:solidFill>
                  <a:srgbClr val="009900"/>
                </a:solidFill>
              </a:rPr>
              <a:t>¿QUÉ SE PUEDE HACER CON LOS ECOLADRILLOS?</a:t>
            </a:r>
            <a:endParaRPr lang="es-CL" sz="2800" b="1" dirty="0">
              <a:solidFill>
                <a:srgbClr val="009900"/>
              </a:solidFill>
            </a:endParaRPr>
          </a:p>
        </p:txBody>
      </p:sp>
      <p:pic>
        <p:nvPicPr>
          <p:cNvPr id="12" name="11 Imagen" descr="Image01001.jpg"/>
          <p:cNvPicPr>
            <a:picLocks noChangeAspect="1"/>
          </p:cNvPicPr>
          <p:nvPr/>
        </p:nvPicPr>
        <p:blipFill>
          <a:blip r:embed="rId10" cstate="print"/>
          <a:stretch>
            <a:fillRect/>
          </a:stretch>
        </p:blipFill>
        <p:spPr>
          <a:xfrm>
            <a:off x="1907704" y="2420888"/>
            <a:ext cx="5400600" cy="3424771"/>
          </a:xfrm>
          <a:prstGeom prst="rect">
            <a:avLst/>
          </a:prstGeom>
        </p:spPr>
      </p:pic>
      <p:pic>
        <p:nvPicPr>
          <p:cNvPr id="13" name="12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7676293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91680" y="1340768"/>
            <a:ext cx="6183761" cy="523220"/>
          </a:xfrm>
          <a:prstGeom prst="rect">
            <a:avLst/>
          </a:prstGeom>
          <a:noFill/>
        </p:spPr>
        <p:txBody>
          <a:bodyPr wrap="square" rtlCol="0">
            <a:spAutoFit/>
          </a:bodyPr>
          <a:lstStyle/>
          <a:p>
            <a:r>
              <a:rPr lang="es-CL" sz="2800" b="1" dirty="0" smtClean="0">
                <a:solidFill>
                  <a:srgbClr val="009900"/>
                </a:solidFill>
              </a:rPr>
              <a:t>¿COMO?</a:t>
            </a:r>
            <a:endParaRPr lang="es-CL" sz="2800" b="1" dirty="0">
              <a:solidFill>
                <a:srgbClr val="009900"/>
              </a:solidFill>
            </a:endParaRPr>
          </a:p>
        </p:txBody>
      </p:sp>
      <p:sp>
        <p:nvSpPr>
          <p:cNvPr id="3" name="2 CuadroTexto"/>
          <p:cNvSpPr txBox="1"/>
          <p:nvPr/>
        </p:nvSpPr>
        <p:spPr>
          <a:xfrm>
            <a:off x="827584" y="1988840"/>
            <a:ext cx="7535257" cy="4278094"/>
          </a:xfrm>
          <a:prstGeom prst="rect">
            <a:avLst/>
          </a:prstGeom>
          <a:noFill/>
        </p:spPr>
        <p:txBody>
          <a:bodyPr wrap="square" rtlCol="0">
            <a:spAutoFit/>
          </a:bodyPr>
          <a:lstStyle/>
          <a:p>
            <a:pPr algn="just"/>
            <a:r>
              <a:rPr lang="es-CL" sz="2800" b="1" dirty="0" smtClean="0">
                <a:solidFill>
                  <a:srgbClr val="009900"/>
                </a:solidFill>
              </a:rPr>
              <a:t>Cada familia </a:t>
            </a:r>
            <a:r>
              <a:rPr lang="es-CL" sz="2800" b="1" dirty="0" err="1" smtClean="0">
                <a:solidFill>
                  <a:srgbClr val="009900"/>
                </a:solidFill>
              </a:rPr>
              <a:t>liceana</a:t>
            </a:r>
            <a:r>
              <a:rPr lang="es-CL" sz="2800" b="1" dirty="0" smtClean="0">
                <a:solidFill>
                  <a:srgbClr val="009900"/>
                </a:solidFill>
              </a:rPr>
              <a:t> (500) debiera aportar 1 </a:t>
            </a:r>
            <a:r>
              <a:rPr lang="es-CL" sz="2800" b="1" dirty="0" err="1" smtClean="0">
                <a:solidFill>
                  <a:srgbClr val="009900"/>
                </a:solidFill>
              </a:rPr>
              <a:t>ecoladrillo</a:t>
            </a:r>
            <a:r>
              <a:rPr lang="es-CL" sz="2800" b="1" dirty="0" smtClean="0">
                <a:solidFill>
                  <a:srgbClr val="009900"/>
                </a:solidFill>
              </a:rPr>
              <a:t> al mes en agosto, septiembre, octubre, noviembre de 2015. </a:t>
            </a:r>
          </a:p>
          <a:p>
            <a:pPr algn="just"/>
            <a:r>
              <a:rPr lang="es-CL" sz="2800" b="1" u="sng" dirty="0" smtClean="0">
                <a:solidFill>
                  <a:srgbClr val="009900"/>
                </a:solidFill>
              </a:rPr>
              <a:t>Se premia al curso más colaborador.</a:t>
            </a:r>
          </a:p>
          <a:p>
            <a:pPr algn="just"/>
            <a:endParaRPr lang="es-CL" sz="2000" b="1" dirty="0" smtClean="0">
              <a:solidFill>
                <a:srgbClr val="009900"/>
              </a:solidFill>
            </a:endParaRPr>
          </a:p>
          <a:p>
            <a:pPr algn="just"/>
            <a:r>
              <a:rPr lang="es-CL" sz="2800" b="1" dirty="0" smtClean="0">
                <a:solidFill>
                  <a:srgbClr val="009900"/>
                </a:solidFill>
              </a:rPr>
              <a:t>En marzo de 2016 se reciben los </a:t>
            </a:r>
            <a:r>
              <a:rPr lang="es-CL" sz="2800" b="1" dirty="0" err="1" smtClean="0">
                <a:solidFill>
                  <a:srgbClr val="009900"/>
                </a:solidFill>
              </a:rPr>
              <a:t>ecoladrillos</a:t>
            </a:r>
            <a:r>
              <a:rPr lang="es-CL" sz="2800" b="1" dirty="0" smtClean="0">
                <a:solidFill>
                  <a:srgbClr val="009900"/>
                </a:solidFill>
              </a:rPr>
              <a:t> de diciembre de 2015 y los que se hacen durante el verano. Son solo 6 </a:t>
            </a:r>
            <a:r>
              <a:rPr lang="es-CL" sz="2800" b="1" dirty="0" err="1" smtClean="0">
                <a:solidFill>
                  <a:srgbClr val="009900"/>
                </a:solidFill>
              </a:rPr>
              <a:t>ecoladrillos</a:t>
            </a:r>
            <a:r>
              <a:rPr lang="es-CL" sz="2800" b="1" dirty="0" smtClean="0">
                <a:solidFill>
                  <a:srgbClr val="009900"/>
                </a:solidFill>
              </a:rPr>
              <a:t> por familia para lograr el objetivo. </a:t>
            </a:r>
          </a:p>
          <a:p>
            <a:pPr algn="just"/>
            <a:r>
              <a:rPr lang="es-CL" sz="2800" b="1" dirty="0" smtClean="0">
                <a:solidFill>
                  <a:srgbClr val="009900"/>
                </a:solidFill>
              </a:rPr>
              <a:t>Se reciben aportes de la comunidad.</a:t>
            </a:r>
            <a:endParaRPr lang="es-CL" sz="2800" b="1" dirty="0">
              <a:solidFill>
                <a:srgbClr val="009900"/>
              </a:solidFill>
            </a:endParaRP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7676293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045829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sp>
        <p:nvSpPr>
          <p:cNvPr id="3" name="2 CuadroTexto"/>
          <p:cNvSpPr txBox="1"/>
          <p:nvPr/>
        </p:nvSpPr>
        <p:spPr>
          <a:xfrm>
            <a:off x="1641979" y="2708920"/>
            <a:ext cx="6516709" cy="1384995"/>
          </a:xfrm>
          <a:prstGeom prst="rect">
            <a:avLst/>
          </a:prstGeom>
          <a:noFill/>
        </p:spPr>
        <p:txBody>
          <a:bodyPr wrap="square" rtlCol="0">
            <a:spAutoFit/>
          </a:bodyPr>
          <a:lstStyle/>
          <a:p>
            <a:r>
              <a:rPr lang="es-CL" sz="2800" b="1" dirty="0"/>
              <a:t>Para hacer tu ECO LADRILLO sigue los siguientes pasos:</a:t>
            </a:r>
            <a:r>
              <a:rPr lang="es-CL" sz="2800" dirty="0"/>
              <a:t/>
            </a:r>
            <a:br>
              <a:rPr lang="es-CL" sz="2800" dirty="0"/>
            </a:br>
            <a:endParaRPr lang="es-CL" sz="28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42301093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sp>
        <p:nvSpPr>
          <p:cNvPr id="3" name="2 CuadroTexto"/>
          <p:cNvSpPr txBox="1"/>
          <p:nvPr/>
        </p:nvSpPr>
        <p:spPr>
          <a:xfrm>
            <a:off x="1641979" y="2708920"/>
            <a:ext cx="6516709" cy="3970318"/>
          </a:xfrm>
          <a:prstGeom prst="rect">
            <a:avLst/>
          </a:prstGeom>
          <a:noFill/>
        </p:spPr>
        <p:txBody>
          <a:bodyPr wrap="square" rtlCol="0">
            <a:spAutoFit/>
          </a:bodyPr>
          <a:lstStyle/>
          <a:p>
            <a:r>
              <a:rPr lang="es-CL" sz="2800" b="1" dirty="0"/>
              <a:t>Para hacer tu ECO LADRILLO sigue los siguientes pasos:</a:t>
            </a:r>
            <a:r>
              <a:rPr lang="es-CL" sz="2800" dirty="0"/>
              <a:t/>
            </a:r>
            <a:br>
              <a:rPr lang="es-CL" sz="2800" dirty="0"/>
            </a:br>
            <a:endParaRPr lang="es-CL" sz="2800" dirty="0" smtClean="0"/>
          </a:p>
          <a:p>
            <a:pPr algn="just"/>
            <a:r>
              <a:rPr lang="es-CL" sz="2800" b="1" dirty="0" smtClean="0"/>
              <a:t>PASO </a:t>
            </a:r>
            <a:r>
              <a:rPr lang="es-CL" sz="2800" b="1" dirty="0"/>
              <a:t>1:</a:t>
            </a:r>
            <a:r>
              <a:rPr lang="es-CL" sz="2800" dirty="0"/>
              <a:t> Lava y seca  tu botella PET (típica de bebida </a:t>
            </a:r>
            <a:r>
              <a:rPr lang="es-CL" sz="2800" dirty="0" smtClean="0"/>
              <a:t>desechable, de 1,5 o 2 litros de bebida o jugos para este proyecto) </a:t>
            </a:r>
            <a:r>
              <a:rPr lang="es-CL" sz="2800" dirty="0"/>
              <a:t>y guarda su tapa</a:t>
            </a:r>
            <a:r>
              <a:rPr lang="es-CL" sz="2800" dirty="0" smtClean="0"/>
              <a:t>.</a:t>
            </a:r>
          </a:p>
          <a:p>
            <a:r>
              <a:rPr lang="es-CL" sz="2800" dirty="0"/>
              <a:t/>
            </a:r>
            <a:br>
              <a:rPr lang="es-CL" sz="2800" dirty="0"/>
            </a:br>
            <a:endParaRPr lang="es-CL" sz="28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2532346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sp>
        <p:nvSpPr>
          <p:cNvPr id="3" name="2 CuadroTexto"/>
          <p:cNvSpPr txBox="1"/>
          <p:nvPr/>
        </p:nvSpPr>
        <p:spPr>
          <a:xfrm>
            <a:off x="1641979" y="2708920"/>
            <a:ext cx="6516709" cy="3108543"/>
          </a:xfrm>
          <a:prstGeom prst="rect">
            <a:avLst/>
          </a:prstGeom>
          <a:noFill/>
        </p:spPr>
        <p:txBody>
          <a:bodyPr wrap="square" rtlCol="0">
            <a:spAutoFit/>
          </a:bodyPr>
          <a:lstStyle/>
          <a:p>
            <a:r>
              <a:rPr lang="es-CL" sz="2800" b="1" dirty="0"/>
              <a:t>Para hacer tu ECO LADRILLO sigue los siguientes pasos:</a:t>
            </a:r>
            <a:r>
              <a:rPr lang="es-CL" sz="2800" dirty="0"/>
              <a:t/>
            </a:r>
            <a:br>
              <a:rPr lang="es-CL" sz="2800" dirty="0"/>
            </a:br>
            <a:endParaRPr lang="es-CL" sz="2800" dirty="0" smtClean="0"/>
          </a:p>
          <a:p>
            <a:r>
              <a:rPr lang="es-CL" sz="2800" b="1" dirty="0" smtClean="0"/>
              <a:t>PASO </a:t>
            </a:r>
            <a:r>
              <a:rPr lang="es-CL" sz="2800" b="1" dirty="0"/>
              <a:t>2:</a:t>
            </a:r>
            <a:r>
              <a:rPr lang="es-CL" sz="2800" dirty="0"/>
              <a:t> Ubícala en lugares estratégicos como la cocina, el baño, el dormitorio o automóvil.</a:t>
            </a:r>
            <a:br>
              <a:rPr lang="es-CL" sz="2800" dirty="0"/>
            </a:br>
            <a:endParaRPr lang="es-CL" sz="28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9458295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sp>
        <p:nvSpPr>
          <p:cNvPr id="3" name="2 CuadroTexto"/>
          <p:cNvSpPr txBox="1"/>
          <p:nvPr/>
        </p:nvSpPr>
        <p:spPr>
          <a:xfrm>
            <a:off x="1641980" y="2708920"/>
            <a:ext cx="6720862" cy="3970318"/>
          </a:xfrm>
          <a:prstGeom prst="rect">
            <a:avLst/>
          </a:prstGeom>
          <a:noFill/>
        </p:spPr>
        <p:txBody>
          <a:bodyPr wrap="square" rtlCol="0">
            <a:spAutoFit/>
          </a:bodyPr>
          <a:lstStyle/>
          <a:p>
            <a:r>
              <a:rPr lang="es-CL" sz="2800" b="1" dirty="0"/>
              <a:t>Para hacer tu ECO LADRILLO sigue los siguientes pasos:</a:t>
            </a:r>
            <a:r>
              <a:rPr lang="es-CL" sz="2800" dirty="0"/>
              <a:t/>
            </a:r>
            <a:br>
              <a:rPr lang="es-CL" sz="2800" dirty="0"/>
            </a:br>
            <a:endParaRPr lang="es-CL" sz="2800" dirty="0" smtClean="0"/>
          </a:p>
          <a:p>
            <a:pPr algn="just"/>
            <a:r>
              <a:rPr lang="es-CL" sz="2800" b="1" dirty="0" smtClean="0"/>
              <a:t>PASO </a:t>
            </a:r>
            <a:r>
              <a:rPr lang="es-CL" sz="2800" b="1" dirty="0"/>
              <a:t>3</a:t>
            </a:r>
            <a:r>
              <a:rPr lang="es-CL" sz="2800" dirty="0"/>
              <a:t>: Deposita en éstas botellas los residuos  (mal llamado basura) de plásticos, papel de aluminio, </a:t>
            </a:r>
            <a:r>
              <a:rPr lang="es-CL" sz="2800" dirty="0" smtClean="0"/>
              <a:t>papeles </a:t>
            </a:r>
            <a:r>
              <a:rPr lang="es-CL" sz="2800" dirty="0"/>
              <a:t>altamente tinturados o plastificados. De vez en cuando compacta el material con un palito.</a:t>
            </a:r>
            <a:br>
              <a:rPr lang="es-CL" sz="2800" dirty="0"/>
            </a:br>
            <a:endParaRPr lang="es-CL" sz="28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065748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7"/>
          <p:cNvSpPr>
            <a:spLocks/>
          </p:cNvSpPr>
          <p:nvPr/>
        </p:nvSpPr>
        <p:spPr bwMode="auto">
          <a:xfrm>
            <a:off x="2447840" y="1200833"/>
            <a:ext cx="4307172" cy="584775"/>
          </a:xfrm>
          <a:prstGeom prst="rect">
            <a:avLst/>
          </a:prstGeom>
          <a:noFill/>
          <a:ln>
            <a:noFill/>
          </a:ln>
        </p:spPr>
        <p:txBody>
          <a:bodyPr wrap="square" rtlCol="0">
            <a:spAutoFit/>
          </a:bodyPr>
          <a:lstStyle/>
          <a:p>
            <a:r>
              <a:rPr lang="es-ES_tradnl" sz="3200" dirty="0" smtClean="0">
                <a:solidFill>
                  <a:srgbClr val="009900"/>
                </a:solidFill>
                <a:latin typeface="gobCL" pitchFamily="50" charset="0"/>
                <a:ea typeface="Verdana" pitchFamily="34" charset="0"/>
                <a:cs typeface="Verdana" pitchFamily="34" charset="0"/>
              </a:rPr>
              <a:t>Índice</a:t>
            </a:r>
          </a:p>
        </p:txBody>
      </p:sp>
      <p:pic>
        <p:nvPicPr>
          <p:cNvPr id="24" name="23 Imagen"/>
          <p:cNvPicPr>
            <a:picLocks noChangeAspect="1"/>
          </p:cNvPicPr>
          <p:nvPr/>
        </p:nvPicPr>
        <p:blipFill rotWithShape="1">
          <a:blip r:embed="rId2"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26" name="Imagen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26 Imagen"/>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pic>
        <p:nvPicPr>
          <p:cNvPr id="36" name="Picture 2"/>
          <p:cNvPicPr>
            <a:picLocks noChangeAspect="1" noChangeArrowheads="1"/>
          </p:cNvPicPr>
          <p:nvPr/>
        </p:nvPicPr>
        <p:blipFill>
          <a:blip r:embed="rId5"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6">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1644154" y="1136833"/>
            <a:ext cx="684427" cy="630437"/>
          </a:xfrm>
          <a:prstGeom prst="rect">
            <a:avLst/>
          </a:prstGeom>
          <a:noFill/>
          <a:ln>
            <a:noFill/>
          </a:ln>
          <a:effectLst/>
        </p:spPr>
      </p:pic>
      <p:sp>
        <p:nvSpPr>
          <p:cNvPr id="33" name="32 Proceso alternativo"/>
          <p:cNvSpPr/>
          <p:nvPr/>
        </p:nvSpPr>
        <p:spPr>
          <a:xfrm>
            <a:off x="1624292" y="1739889"/>
            <a:ext cx="5251963"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186328" y="1454243"/>
            <a:ext cx="458033" cy="434040"/>
          </a:xfrm>
          <a:prstGeom prst="rect">
            <a:avLst/>
          </a:prstGeom>
          <a:noFill/>
          <a:ln>
            <a:noFill/>
          </a:ln>
          <a:effectLst/>
        </p:spPr>
      </p:pic>
      <p:pic>
        <p:nvPicPr>
          <p:cNvPr id="50"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29630" y="2473149"/>
            <a:ext cx="458033" cy="434040"/>
          </a:xfrm>
          <a:prstGeom prst="rect">
            <a:avLst/>
          </a:prstGeom>
          <a:noFill/>
          <a:ln>
            <a:noFill/>
          </a:ln>
          <a:effectLst/>
        </p:spPr>
      </p:pic>
      <p:pic>
        <p:nvPicPr>
          <p:cNvPr id="5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76066" y="3009692"/>
            <a:ext cx="458033" cy="434040"/>
          </a:xfrm>
          <a:prstGeom prst="rect">
            <a:avLst/>
          </a:prstGeom>
          <a:noFill/>
          <a:ln>
            <a:noFill/>
          </a:ln>
          <a:effectLst/>
        </p:spPr>
      </p:pic>
      <p:pic>
        <p:nvPicPr>
          <p:cNvPr id="67"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594983" y="3595127"/>
            <a:ext cx="458033" cy="434040"/>
          </a:xfrm>
          <a:prstGeom prst="rect">
            <a:avLst/>
          </a:prstGeom>
          <a:noFill/>
          <a:ln>
            <a:noFill/>
          </a:ln>
          <a:effectLst/>
        </p:spPr>
      </p:pic>
      <p:pic>
        <p:nvPicPr>
          <p:cNvPr id="74"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22997" y="4213035"/>
            <a:ext cx="458033" cy="434040"/>
          </a:xfrm>
          <a:prstGeom prst="rect">
            <a:avLst/>
          </a:prstGeom>
          <a:noFill/>
          <a:ln>
            <a:noFill/>
          </a:ln>
          <a:effectLst/>
        </p:spPr>
      </p:pic>
      <p:sp>
        <p:nvSpPr>
          <p:cNvPr id="2" name="1 CuadroTexto"/>
          <p:cNvSpPr txBox="1"/>
          <p:nvPr/>
        </p:nvSpPr>
        <p:spPr>
          <a:xfrm>
            <a:off x="2339752" y="2505503"/>
            <a:ext cx="6048672" cy="369332"/>
          </a:xfrm>
          <a:prstGeom prst="rect">
            <a:avLst/>
          </a:prstGeom>
          <a:noFill/>
        </p:spPr>
        <p:txBody>
          <a:bodyPr wrap="square" rtlCol="0">
            <a:spAutoFit/>
          </a:bodyPr>
          <a:lstStyle/>
          <a:p>
            <a:r>
              <a:rPr lang="es-CL" b="1" dirty="0" smtClean="0">
                <a:solidFill>
                  <a:srgbClr val="009900"/>
                </a:solidFill>
              </a:rPr>
              <a:t>A modo de Diagnóstico. El lado oscuro de Nuestra Realidad</a:t>
            </a:r>
            <a:endParaRPr lang="es-CL" b="1" dirty="0">
              <a:solidFill>
                <a:srgbClr val="009900"/>
              </a:solidFill>
            </a:endParaRPr>
          </a:p>
        </p:txBody>
      </p:sp>
      <p:sp>
        <p:nvSpPr>
          <p:cNvPr id="3" name="2 CuadroTexto"/>
          <p:cNvSpPr txBox="1"/>
          <p:nvPr/>
        </p:nvSpPr>
        <p:spPr>
          <a:xfrm>
            <a:off x="2339752" y="3042046"/>
            <a:ext cx="5544616" cy="369332"/>
          </a:xfrm>
          <a:prstGeom prst="rect">
            <a:avLst/>
          </a:prstGeom>
          <a:noFill/>
        </p:spPr>
        <p:txBody>
          <a:bodyPr wrap="square" rtlCol="0">
            <a:spAutoFit/>
          </a:bodyPr>
          <a:lstStyle/>
          <a:p>
            <a:r>
              <a:rPr lang="es-CL" b="1" dirty="0">
                <a:solidFill>
                  <a:srgbClr val="009900"/>
                </a:solidFill>
              </a:rPr>
              <a:t>¿Qué </a:t>
            </a:r>
            <a:r>
              <a:rPr lang="es-CL" b="1" dirty="0" smtClean="0">
                <a:solidFill>
                  <a:srgbClr val="009900"/>
                </a:solidFill>
              </a:rPr>
              <a:t>son y </a:t>
            </a:r>
            <a:r>
              <a:rPr lang="es-CL" b="1" dirty="0">
                <a:solidFill>
                  <a:srgbClr val="009900"/>
                </a:solidFill>
              </a:rPr>
              <a:t>Cómo se hacen los </a:t>
            </a:r>
            <a:r>
              <a:rPr lang="es-CL" b="1" dirty="0" err="1">
                <a:solidFill>
                  <a:srgbClr val="009900"/>
                </a:solidFill>
              </a:rPr>
              <a:t>Ecoladrillos</a:t>
            </a:r>
            <a:r>
              <a:rPr lang="es-CL" b="1" dirty="0" smtClean="0">
                <a:solidFill>
                  <a:srgbClr val="009900"/>
                </a:solidFill>
              </a:rPr>
              <a:t>?</a:t>
            </a:r>
            <a:endParaRPr lang="es-CL" b="1" dirty="0">
              <a:solidFill>
                <a:srgbClr val="009900"/>
              </a:solidFill>
            </a:endParaRPr>
          </a:p>
        </p:txBody>
      </p:sp>
      <p:sp>
        <p:nvSpPr>
          <p:cNvPr id="4" name="3 CuadroTexto"/>
          <p:cNvSpPr txBox="1"/>
          <p:nvPr/>
        </p:nvSpPr>
        <p:spPr>
          <a:xfrm>
            <a:off x="2339752" y="3627481"/>
            <a:ext cx="4307172" cy="369332"/>
          </a:xfrm>
          <a:prstGeom prst="rect">
            <a:avLst/>
          </a:prstGeom>
          <a:noFill/>
        </p:spPr>
        <p:txBody>
          <a:bodyPr wrap="square" rtlCol="0">
            <a:spAutoFit/>
          </a:bodyPr>
          <a:lstStyle/>
          <a:p>
            <a:r>
              <a:rPr lang="es-CL" b="1" dirty="0" err="1" smtClean="0">
                <a:solidFill>
                  <a:srgbClr val="009900"/>
                </a:solidFill>
              </a:rPr>
              <a:t>ECOidea</a:t>
            </a:r>
            <a:r>
              <a:rPr lang="es-CL" b="1" dirty="0" smtClean="0">
                <a:solidFill>
                  <a:srgbClr val="009900"/>
                </a:solidFill>
              </a:rPr>
              <a:t>: ¿Para qué hacemos </a:t>
            </a:r>
            <a:r>
              <a:rPr lang="es-CL" b="1" dirty="0" err="1" smtClean="0">
                <a:solidFill>
                  <a:srgbClr val="009900"/>
                </a:solidFill>
              </a:rPr>
              <a:t>Ecoladrillos</a:t>
            </a:r>
            <a:r>
              <a:rPr lang="es-CL" b="1" dirty="0" smtClean="0">
                <a:solidFill>
                  <a:srgbClr val="009900"/>
                </a:solidFill>
              </a:rPr>
              <a:t>?</a:t>
            </a:r>
            <a:endParaRPr lang="es-CL" b="1" dirty="0">
              <a:solidFill>
                <a:srgbClr val="009900"/>
              </a:solidFill>
            </a:endParaRPr>
          </a:p>
        </p:txBody>
      </p:sp>
      <p:sp>
        <p:nvSpPr>
          <p:cNvPr id="5" name="4 CuadroTexto"/>
          <p:cNvSpPr txBox="1"/>
          <p:nvPr/>
        </p:nvSpPr>
        <p:spPr>
          <a:xfrm>
            <a:off x="2339752" y="4245389"/>
            <a:ext cx="4752528" cy="369332"/>
          </a:xfrm>
          <a:prstGeom prst="rect">
            <a:avLst/>
          </a:prstGeom>
          <a:noFill/>
        </p:spPr>
        <p:txBody>
          <a:bodyPr wrap="square" rtlCol="0">
            <a:spAutoFit/>
          </a:bodyPr>
          <a:lstStyle/>
          <a:p>
            <a:r>
              <a:rPr lang="es-CL" b="1" dirty="0" smtClean="0">
                <a:solidFill>
                  <a:srgbClr val="009900"/>
                </a:solidFill>
              </a:rPr>
              <a:t>Eco Fechas: algunos hitos importantes</a:t>
            </a:r>
            <a:endParaRPr lang="es-CL" b="1" dirty="0">
              <a:solidFill>
                <a:srgbClr val="009900"/>
              </a:solidFill>
            </a:endParaRPr>
          </a:p>
        </p:txBody>
      </p:sp>
      <p:pic>
        <p:nvPicPr>
          <p:cNvPr id="21"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4891272"/>
            <a:ext cx="458033" cy="434040"/>
          </a:xfrm>
          <a:prstGeom prst="rect">
            <a:avLst/>
          </a:prstGeom>
          <a:noFill/>
          <a:ln>
            <a:noFill/>
          </a:ln>
          <a:effectLst/>
        </p:spPr>
      </p:pic>
      <p:pic>
        <p:nvPicPr>
          <p:cNvPr id="6" name="5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pic>
        <p:nvPicPr>
          <p:cNvPr id="25"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8">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65574" y="5556884"/>
            <a:ext cx="458033" cy="434040"/>
          </a:xfrm>
          <a:prstGeom prst="rect">
            <a:avLst/>
          </a:prstGeom>
          <a:noFill/>
          <a:ln>
            <a:noFill/>
          </a:ln>
          <a:effectLst/>
        </p:spPr>
      </p:pic>
      <p:pic>
        <p:nvPicPr>
          <p:cNvPr id="20" name="1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1524170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sp>
        <p:nvSpPr>
          <p:cNvPr id="3" name="2 CuadroTexto"/>
          <p:cNvSpPr txBox="1"/>
          <p:nvPr/>
        </p:nvSpPr>
        <p:spPr>
          <a:xfrm>
            <a:off x="1641979" y="2708920"/>
            <a:ext cx="6818453" cy="3970318"/>
          </a:xfrm>
          <a:prstGeom prst="rect">
            <a:avLst/>
          </a:prstGeom>
          <a:noFill/>
        </p:spPr>
        <p:txBody>
          <a:bodyPr wrap="square" rtlCol="0">
            <a:spAutoFit/>
          </a:bodyPr>
          <a:lstStyle/>
          <a:p>
            <a:r>
              <a:rPr lang="es-CL" sz="2800" b="1" dirty="0"/>
              <a:t>Para hacer tu ECO LADRILLO sigue los siguientes pasos:</a:t>
            </a:r>
            <a:r>
              <a:rPr lang="es-CL" sz="2800" dirty="0"/>
              <a:t/>
            </a:r>
            <a:br>
              <a:rPr lang="es-CL" sz="2800" dirty="0"/>
            </a:br>
            <a:endParaRPr lang="es-CL" sz="2800" dirty="0" smtClean="0"/>
          </a:p>
          <a:p>
            <a:pPr algn="just"/>
            <a:r>
              <a:rPr lang="es-CL" sz="2800" dirty="0" smtClean="0"/>
              <a:t>ES </a:t>
            </a:r>
            <a:r>
              <a:rPr lang="es-CL" sz="2800" dirty="0"/>
              <a:t>MUY IMPORTANTE QUE LOS DESECHOS QUE INTRODUZCAN ESTÉN LIMPIOS Y SECOS. NUNCA ECHES RESIDUOS ORGÁNICOS (salvo el papel que ha sido muy plastificado).  </a:t>
            </a:r>
            <a:endParaRPr lang="es-CL" sz="2800" dirty="0" smtClean="0"/>
          </a:p>
          <a:p>
            <a:r>
              <a:rPr lang="es-CL" sz="2800" b="1" dirty="0" smtClean="0"/>
              <a:t>Y </a:t>
            </a:r>
            <a:r>
              <a:rPr lang="es-CL" sz="2800" b="1" dirty="0"/>
              <a:t>MUY IMPORTANTE: NO ECHES PILAS!!</a:t>
            </a:r>
            <a:r>
              <a:rPr lang="es-CL" sz="2800" dirty="0"/>
              <a:t/>
            </a:r>
            <a:br>
              <a:rPr lang="es-CL" sz="2800" dirty="0"/>
            </a:br>
            <a:endParaRPr lang="es-CL" sz="28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6634335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sp>
        <p:nvSpPr>
          <p:cNvPr id="3" name="2 CuadroTexto"/>
          <p:cNvSpPr txBox="1"/>
          <p:nvPr/>
        </p:nvSpPr>
        <p:spPr>
          <a:xfrm>
            <a:off x="1641979" y="2708920"/>
            <a:ext cx="6516709" cy="2677656"/>
          </a:xfrm>
          <a:prstGeom prst="rect">
            <a:avLst/>
          </a:prstGeom>
          <a:noFill/>
        </p:spPr>
        <p:txBody>
          <a:bodyPr wrap="square" rtlCol="0">
            <a:spAutoFit/>
          </a:bodyPr>
          <a:lstStyle/>
          <a:p>
            <a:r>
              <a:rPr lang="es-CL" sz="2800" b="1" dirty="0"/>
              <a:t>Para hacer tu ECO LADRILLO sigue los siguientes pasos:</a:t>
            </a:r>
            <a:r>
              <a:rPr lang="es-CL" sz="2800" dirty="0"/>
              <a:t/>
            </a:r>
            <a:br>
              <a:rPr lang="es-CL" sz="2800" dirty="0"/>
            </a:br>
            <a:endParaRPr lang="es-CL" sz="2800" dirty="0" smtClean="0"/>
          </a:p>
          <a:p>
            <a:pPr algn="just"/>
            <a:r>
              <a:rPr lang="es-CL" sz="2800" b="1" dirty="0" smtClean="0"/>
              <a:t>PASO </a:t>
            </a:r>
            <a:r>
              <a:rPr lang="es-CL" sz="2800" b="1" dirty="0"/>
              <a:t>4:</a:t>
            </a:r>
            <a:r>
              <a:rPr lang="es-CL" sz="2800" dirty="0"/>
              <a:t> Una vez llena  y con el material en su interior  bien compactado , tapa la botella y tu ECO LADRILLO ESTA </a:t>
            </a:r>
            <a:r>
              <a:rPr lang="es-CL" sz="2800" dirty="0" smtClean="0"/>
              <a:t>LISTO</a:t>
            </a: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901547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sp>
        <p:nvSpPr>
          <p:cNvPr id="3" name="2 CuadroTexto"/>
          <p:cNvSpPr txBox="1"/>
          <p:nvPr/>
        </p:nvSpPr>
        <p:spPr>
          <a:xfrm>
            <a:off x="1641979" y="2708920"/>
            <a:ext cx="6516709" cy="2677656"/>
          </a:xfrm>
          <a:prstGeom prst="rect">
            <a:avLst/>
          </a:prstGeom>
          <a:noFill/>
        </p:spPr>
        <p:txBody>
          <a:bodyPr wrap="square" rtlCol="0">
            <a:spAutoFit/>
          </a:bodyPr>
          <a:lstStyle/>
          <a:p>
            <a:r>
              <a:rPr lang="es-CL" sz="2800" b="1" dirty="0"/>
              <a:t>Para hacer tu ECO LADRILLO sigue los siguientes pasos:</a:t>
            </a:r>
            <a:r>
              <a:rPr lang="es-CL" sz="2800" dirty="0"/>
              <a:t/>
            </a:r>
            <a:br>
              <a:rPr lang="es-CL" sz="2800" dirty="0"/>
            </a:br>
            <a:endParaRPr lang="es-CL" sz="2800" dirty="0" smtClean="0"/>
          </a:p>
          <a:p>
            <a:pPr algn="just"/>
            <a:r>
              <a:rPr lang="es-CL" sz="2800" b="1" dirty="0" smtClean="0"/>
              <a:t>!OJO!: </a:t>
            </a:r>
          </a:p>
          <a:p>
            <a:pPr algn="just"/>
            <a:r>
              <a:rPr lang="es-CL" sz="2800" b="1" dirty="0" smtClean="0"/>
              <a:t>El </a:t>
            </a:r>
            <a:r>
              <a:rPr lang="es-CL" sz="2800" b="1" dirty="0"/>
              <a:t>ECOLADRILLO DEBE QUEDAR DURÍSIMO, LO MÁS COMPACTADO QUE PUEDAS.</a:t>
            </a:r>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8160902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sp>
        <p:nvSpPr>
          <p:cNvPr id="3" name="2 CuadroTexto"/>
          <p:cNvSpPr txBox="1"/>
          <p:nvPr/>
        </p:nvSpPr>
        <p:spPr>
          <a:xfrm>
            <a:off x="1641979" y="2708920"/>
            <a:ext cx="6516709" cy="3108543"/>
          </a:xfrm>
          <a:prstGeom prst="rect">
            <a:avLst/>
          </a:prstGeom>
          <a:noFill/>
        </p:spPr>
        <p:txBody>
          <a:bodyPr wrap="square" rtlCol="0">
            <a:spAutoFit/>
          </a:bodyPr>
          <a:lstStyle/>
          <a:p>
            <a:r>
              <a:rPr lang="es-CL" sz="2800" b="1" dirty="0"/>
              <a:t>Para hacer tu ECO LADRILLO sigue los siguientes pasos:</a:t>
            </a:r>
            <a:r>
              <a:rPr lang="es-CL" sz="2800" dirty="0"/>
              <a:t/>
            </a:r>
            <a:br>
              <a:rPr lang="es-CL" sz="2800" dirty="0"/>
            </a:br>
            <a:endParaRPr lang="es-CL" sz="2800" dirty="0" smtClean="0"/>
          </a:p>
          <a:p>
            <a:r>
              <a:rPr lang="es-CL" sz="2800" b="1" dirty="0" smtClean="0"/>
              <a:t>PASO </a:t>
            </a:r>
            <a:r>
              <a:rPr lang="es-CL" sz="2800" b="1" dirty="0"/>
              <a:t>5:</a:t>
            </a:r>
            <a:r>
              <a:rPr lang="es-CL" sz="2800" dirty="0"/>
              <a:t> Trae tus ECOLADRILLOS al </a:t>
            </a:r>
            <a:r>
              <a:rPr lang="es-CL" sz="2800" u="sng" dirty="0">
                <a:hlinkClick r:id="rId10"/>
              </a:rPr>
              <a:t>Liceo San Conrado</a:t>
            </a:r>
            <a:r>
              <a:rPr lang="es-CL" sz="2800" dirty="0">
                <a:hlinkClick r:id="rId11"/>
              </a:rPr>
              <a:t> </a:t>
            </a:r>
            <a:r>
              <a:rPr lang="es-CL" sz="2800" dirty="0"/>
              <a:t>ubicado en Padre Leodegario N° 236 - FUTRONO</a:t>
            </a:r>
            <a:br>
              <a:rPr lang="es-CL" sz="2800" dirty="0"/>
            </a:br>
            <a:endParaRPr lang="es-CL" sz="2800" dirty="0"/>
          </a:p>
        </p:txBody>
      </p:sp>
      <p:pic>
        <p:nvPicPr>
          <p:cNvPr id="12" name="11 Imagen"/>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7489996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641979" y="1489265"/>
            <a:ext cx="6183761" cy="523220"/>
          </a:xfrm>
          <a:prstGeom prst="rect">
            <a:avLst/>
          </a:prstGeom>
          <a:noFill/>
        </p:spPr>
        <p:txBody>
          <a:bodyPr wrap="square" rtlCol="0">
            <a:spAutoFit/>
          </a:bodyPr>
          <a:lstStyle/>
          <a:p>
            <a:r>
              <a:rPr lang="es-CL" sz="2800" b="1" dirty="0" smtClean="0">
                <a:solidFill>
                  <a:srgbClr val="009900"/>
                </a:solidFill>
              </a:rPr>
              <a:t>¿CÓMO SE HACEN LOS ECOLADRILLOS?</a:t>
            </a:r>
            <a:endParaRPr lang="es-CL" sz="2800" b="1" dirty="0">
              <a:solidFill>
                <a:srgbClr val="009900"/>
              </a:solidFill>
            </a:endParaRPr>
          </a:p>
        </p:txBody>
      </p:sp>
      <p:sp>
        <p:nvSpPr>
          <p:cNvPr id="3" name="2 CuadroTexto"/>
          <p:cNvSpPr txBox="1"/>
          <p:nvPr/>
        </p:nvSpPr>
        <p:spPr>
          <a:xfrm>
            <a:off x="1641979" y="2708920"/>
            <a:ext cx="6516709" cy="2246769"/>
          </a:xfrm>
          <a:prstGeom prst="rect">
            <a:avLst/>
          </a:prstGeom>
          <a:noFill/>
        </p:spPr>
        <p:txBody>
          <a:bodyPr wrap="square" rtlCol="0">
            <a:spAutoFit/>
          </a:bodyPr>
          <a:lstStyle/>
          <a:p>
            <a:r>
              <a:rPr lang="es-CL" sz="2800" b="1" dirty="0"/>
              <a:t>Para hacer tu ECO LADRILLO sigue los siguientes pasos:</a:t>
            </a:r>
            <a:r>
              <a:rPr lang="es-CL" sz="2800" dirty="0"/>
              <a:t/>
            </a:r>
            <a:br>
              <a:rPr lang="es-CL" sz="2800" dirty="0"/>
            </a:br>
            <a:endParaRPr lang="es-CL" sz="2800" dirty="0" smtClean="0"/>
          </a:p>
          <a:p>
            <a:r>
              <a:rPr lang="es-CL" sz="2800" b="1" dirty="0" smtClean="0"/>
              <a:t>PASO </a:t>
            </a:r>
            <a:r>
              <a:rPr lang="es-CL" sz="2800" b="1" dirty="0"/>
              <a:t>6:</a:t>
            </a:r>
            <a:r>
              <a:rPr lang="es-CL" sz="2800" dirty="0"/>
              <a:t> Comparte esta información con tu familia, amigos, compañeros y </a:t>
            </a:r>
            <a:r>
              <a:rPr lang="es-CL" sz="2800" dirty="0" smtClean="0"/>
              <a:t>colegas.</a:t>
            </a:r>
            <a:endParaRPr lang="es-CL" sz="28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31433590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1869699" y="2276872"/>
            <a:ext cx="5006557" cy="923330"/>
          </a:xfrm>
          <a:prstGeom prst="rect">
            <a:avLst/>
          </a:prstGeom>
          <a:noFill/>
        </p:spPr>
        <p:txBody>
          <a:bodyPr wrap="square" rtlCol="0">
            <a:spAutoFit/>
          </a:bodyPr>
          <a:lstStyle/>
          <a:p>
            <a:r>
              <a:rPr lang="es-CL" dirty="0" smtClean="0"/>
              <a:t>Video: ¿Qué es un </a:t>
            </a:r>
            <a:r>
              <a:rPr lang="es-CL" dirty="0" err="1" smtClean="0"/>
              <a:t>Ecoladrillo</a:t>
            </a:r>
            <a:r>
              <a:rPr lang="es-CL" dirty="0" smtClean="0"/>
              <a:t>?</a:t>
            </a:r>
          </a:p>
          <a:p>
            <a:endParaRPr lang="es-CL" dirty="0"/>
          </a:p>
          <a:p>
            <a:r>
              <a:rPr lang="es-CL" dirty="0">
                <a:hlinkClick r:id="rId10"/>
              </a:rPr>
              <a:t>https://</a:t>
            </a:r>
            <a:r>
              <a:rPr lang="es-CL" dirty="0" smtClean="0">
                <a:hlinkClick r:id="rId10"/>
              </a:rPr>
              <a:t>www.youtube.com/watch?v=WX6ftq0kyU0</a:t>
            </a:r>
            <a:r>
              <a:rPr lang="es-CL" dirty="0" smtClean="0"/>
              <a:t> </a:t>
            </a:r>
            <a:endParaRPr lang="es-CL" dirty="0"/>
          </a:p>
        </p:txBody>
      </p:sp>
      <p:pic>
        <p:nvPicPr>
          <p:cNvPr id="10" name="9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7205677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10" name="9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1585108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sp>
        <p:nvSpPr>
          <p:cNvPr id="3" name="2 CuadroTexto"/>
          <p:cNvSpPr txBox="1"/>
          <p:nvPr/>
        </p:nvSpPr>
        <p:spPr>
          <a:xfrm>
            <a:off x="1547664" y="1739889"/>
            <a:ext cx="4680520" cy="2062103"/>
          </a:xfrm>
          <a:prstGeom prst="rect">
            <a:avLst/>
          </a:prstGeom>
          <a:noFill/>
        </p:spPr>
        <p:txBody>
          <a:bodyPr wrap="square" rtlCol="0">
            <a:spAutoFit/>
          </a:bodyPr>
          <a:lstStyle/>
          <a:p>
            <a:r>
              <a:rPr lang="es-CL" sz="3200" dirty="0" smtClean="0"/>
              <a:t>Noviembre de 2012</a:t>
            </a:r>
          </a:p>
          <a:p>
            <a:endParaRPr lang="es-CL" sz="3200" dirty="0"/>
          </a:p>
          <a:p>
            <a:r>
              <a:rPr lang="es-CL" sz="3200" dirty="0" smtClean="0"/>
              <a:t>Primer intento de sensibilización </a:t>
            </a:r>
            <a:endParaRPr lang="es-CL" sz="3200" dirty="0"/>
          </a:p>
        </p:txBody>
      </p:sp>
      <p:pic>
        <p:nvPicPr>
          <p:cNvPr id="12" name="11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5961565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5" name="4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979250" y="1713308"/>
            <a:ext cx="5097338" cy="3836877"/>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21667632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23222" y="6341409"/>
            <a:ext cx="3924842" cy="40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2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2776" y="6292824"/>
            <a:ext cx="584279" cy="452181"/>
          </a:xfrm>
          <a:prstGeom prst="rect">
            <a:avLst/>
          </a:prstGeom>
        </p:spPr>
      </p:pic>
      <p:sp>
        <p:nvSpPr>
          <p:cNvPr id="17" name="16 Proceso alternativo"/>
          <p:cNvSpPr/>
          <p:nvPr/>
        </p:nvSpPr>
        <p:spPr>
          <a:xfrm>
            <a:off x="2078648" y="1125191"/>
            <a:ext cx="6669816" cy="45719"/>
          </a:xfrm>
          <a:prstGeom prst="flowChartAlternateProcess">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Picture 2"/>
          <p:cNvPicPr>
            <a:picLocks noChangeAspect="1" noChangeArrowheads="1"/>
          </p:cNvPicPr>
          <p:nvPr/>
        </p:nvPicPr>
        <p:blipFill>
          <a:blip r:embed="rId4"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5">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3798239" flipH="1" flipV="1">
            <a:off x="2098509" y="522135"/>
            <a:ext cx="684427" cy="630437"/>
          </a:xfrm>
          <a:prstGeom prst="rect">
            <a:avLst/>
          </a:prstGeom>
          <a:noFill/>
          <a:ln>
            <a:noFill/>
          </a:ln>
          <a:effectLst/>
        </p:spPr>
      </p:pic>
      <p:pic>
        <p:nvPicPr>
          <p:cNvPr id="19" name="Picture 2"/>
          <p:cNvPicPr>
            <a:picLocks noChangeAspect="1" noChangeArrowheads="1"/>
          </p:cNvPicPr>
          <p:nvPr/>
        </p:nvPicPr>
        <p:blipFill>
          <a:blip r:embed="rId6" cstate="print">
            <a:clrChange>
              <a:clrFrom>
                <a:srgbClr val="000000">
                  <a:alpha val="0"/>
                </a:srgbClr>
              </a:clrFrom>
              <a:clrTo>
                <a:srgbClr val="000000">
                  <a:alpha val="0"/>
                </a:srgbClr>
              </a:clrTo>
            </a:clrChange>
            <a:extLst>
              <a:ext uri="{BEBA8EAE-BF5A-486C-A8C5-ECC9F3942E4B}">
                <a14:imgProps xmlns="" xmlns:a14="http://schemas.microsoft.com/office/drawing/2010/main">
                  <a14:imgLayer r:embed="rId7">
                    <a14:imgEffect>
                      <a14:sharpenSoften amount="59000"/>
                    </a14:imgEffect>
                    <a14:imgEffect>
                      <a14:brightnessContrast bright="2000" contrast="-8000"/>
                    </a14:imgEffect>
                  </a14:imgLayer>
                </a14:imgProps>
              </a:ext>
              <a:ext uri="{28A0092B-C50C-407E-A947-70E740481C1C}">
                <a14:useLocalDpi xmlns="" xmlns:a14="http://schemas.microsoft.com/office/drawing/2010/main" val="0"/>
              </a:ext>
            </a:extLst>
          </a:blip>
          <a:srcRect/>
          <a:stretch>
            <a:fillRect/>
          </a:stretch>
        </p:blipFill>
        <p:spPr bwMode="auto">
          <a:xfrm rot="16035589" flipH="1">
            <a:off x="1640683" y="839545"/>
            <a:ext cx="458033" cy="434040"/>
          </a:xfrm>
          <a:prstGeom prst="rect">
            <a:avLst/>
          </a:prstGeom>
          <a:noFill/>
          <a:ln>
            <a:noFill/>
          </a:ln>
          <a:effectLst/>
        </p:spPr>
      </p:pic>
      <p:pic>
        <p:nvPicPr>
          <p:cNvPr id="20" name="19 Imagen"/>
          <p:cNvPicPr>
            <a:picLocks noChangeAspect="1"/>
          </p:cNvPicPr>
          <p:nvPr/>
        </p:nvPicPr>
        <p:blipFill rotWithShape="1">
          <a:blip r:embed="rId8" cstate="print">
            <a:extLst>
              <a:ext uri="{28A0092B-C50C-407E-A947-70E740481C1C}">
                <a14:useLocalDpi xmlns="" xmlns:a14="http://schemas.microsoft.com/office/drawing/2010/main" val="0"/>
              </a:ext>
            </a:extLst>
          </a:blip>
          <a:srcRect t="50000" b="32126"/>
          <a:stretch/>
        </p:blipFill>
        <p:spPr>
          <a:xfrm>
            <a:off x="472776" y="0"/>
            <a:ext cx="1578944" cy="184557"/>
          </a:xfrm>
          <a:prstGeom prst="rect">
            <a:avLst/>
          </a:prstGeom>
        </p:spPr>
      </p:pic>
      <p:pic>
        <p:nvPicPr>
          <p:cNvPr id="11" name="10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10048" y="770625"/>
            <a:ext cx="548640" cy="969264"/>
          </a:xfrm>
          <a:prstGeom prst="rect">
            <a:avLst/>
          </a:prstGeom>
        </p:spPr>
      </p:pic>
      <p:sp>
        <p:nvSpPr>
          <p:cNvPr id="2" name="1 CuadroTexto"/>
          <p:cNvSpPr txBox="1"/>
          <p:nvPr/>
        </p:nvSpPr>
        <p:spPr>
          <a:xfrm>
            <a:off x="2902195" y="548680"/>
            <a:ext cx="4406109" cy="584775"/>
          </a:xfrm>
          <a:prstGeom prst="rect">
            <a:avLst/>
          </a:prstGeom>
          <a:noFill/>
        </p:spPr>
        <p:txBody>
          <a:bodyPr wrap="square" rtlCol="0">
            <a:spAutoFit/>
          </a:bodyPr>
          <a:lstStyle/>
          <a:p>
            <a:r>
              <a:rPr lang="es-CL" sz="3200" b="1" dirty="0" smtClean="0">
                <a:solidFill>
                  <a:srgbClr val="009900"/>
                </a:solidFill>
              </a:rPr>
              <a:t>ECO FECHAS</a:t>
            </a:r>
            <a:endParaRPr lang="es-CL" sz="3200" b="1" dirty="0">
              <a:solidFill>
                <a:srgbClr val="009900"/>
              </a:solidFill>
            </a:endParaRPr>
          </a:p>
        </p:txBody>
      </p:sp>
      <p:pic>
        <p:nvPicPr>
          <p:cNvPr id="3" name="2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265182" y="1326734"/>
            <a:ext cx="6134100" cy="4619625"/>
          </a:xfrm>
          <a:prstGeom prst="rect">
            <a:avLst/>
          </a:prstGeom>
        </p:spPr>
      </p:pic>
      <p:pic>
        <p:nvPicPr>
          <p:cNvPr id="12" name="11 Imagen"/>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62841" y="4702192"/>
            <a:ext cx="781159" cy="2143424"/>
          </a:xfrm>
          <a:prstGeom prst="rect">
            <a:avLst/>
          </a:prstGeom>
        </p:spPr>
      </p:pic>
    </p:spTree>
    <p:extLst>
      <p:ext uri="{BB962C8B-B14F-4D97-AF65-F5344CB8AC3E}">
        <p14:creationId xmlns="" xmlns:p14="http://schemas.microsoft.com/office/powerpoint/2010/main" val="1421753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3536</TotalTime>
  <Words>3661</Words>
  <Application>Microsoft Office PowerPoint</Application>
  <PresentationFormat>Presentación en pantalla (4:3)</PresentationFormat>
  <Paragraphs>649</Paragraphs>
  <Slides>169</Slides>
  <Notes>0</Notes>
  <HiddenSlides>0</HiddenSlides>
  <MMClips>0</MMClips>
  <ScaleCrop>false</ScaleCrop>
  <HeadingPairs>
    <vt:vector size="4" baseType="variant">
      <vt:variant>
        <vt:lpstr>Tema</vt:lpstr>
      </vt:variant>
      <vt:variant>
        <vt:i4>1</vt:i4>
      </vt:variant>
      <vt:variant>
        <vt:lpstr>Títulos de diapositiva</vt:lpstr>
      </vt:variant>
      <vt:variant>
        <vt:i4>169</vt:i4>
      </vt:variant>
    </vt:vector>
  </HeadingPairs>
  <TitlesOfParts>
    <vt:vector size="170"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lpstr>Diapositiva 168</vt:lpstr>
      <vt:lpstr>Diapositiva 169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 Antonio Barra Romero</dc:creator>
  <cp:lastModifiedBy>Rene Valencia</cp:lastModifiedBy>
  <cp:revision>248</cp:revision>
  <dcterms:created xsi:type="dcterms:W3CDTF">2013-01-03T15:08:57Z</dcterms:created>
  <dcterms:modified xsi:type="dcterms:W3CDTF">2016-03-09T02:00:30Z</dcterms:modified>
</cp:coreProperties>
</file>